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2" r:id="rId4"/>
    <p:sldId id="308" r:id="rId5"/>
    <p:sldId id="259" r:id="rId6"/>
    <p:sldId id="257" r:id="rId7"/>
    <p:sldId id="309" r:id="rId8"/>
    <p:sldId id="260" r:id="rId9"/>
    <p:sldId id="261" r:id="rId10"/>
    <p:sldId id="263" r:id="rId11"/>
    <p:sldId id="265" r:id="rId12"/>
    <p:sldId id="264" r:id="rId13"/>
    <p:sldId id="266" r:id="rId14"/>
    <p:sldId id="280" r:id="rId15"/>
    <p:sldId id="281" r:id="rId16"/>
    <p:sldId id="278" r:id="rId17"/>
    <p:sldId id="279" r:id="rId18"/>
    <p:sldId id="313" r:id="rId19"/>
    <p:sldId id="314" r:id="rId20"/>
    <p:sldId id="270" r:id="rId21"/>
    <p:sldId id="269" r:id="rId22"/>
    <p:sldId id="282" r:id="rId23"/>
    <p:sldId id="283" r:id="rId24"/>
    <p:sldId id="267" r:id="rId25"/>
    <p:sldId id="268" r:id="rId26"/>
    <p:sldId id="271" r:id="rId27"/>
    <p:sldId id="273" r:id="rId28"/>
    <p:sldId id="274" r:id="rId29"/>
    <p:sldId id="275" r:id="rId30"/>
    <p:sldId id="276" r:id="rId31"/>
    <p:sldId id="277" r:id="rId32"/>
    <p:sldId id="284" r:id="rId33"/>
    <p:sldId id="285" r:id="rId34"/>
    <p:sldId id="289" r:id="rId35"/>
    <p:sldId id="287" r:id="rId36"/>
    <p:sldId id="288" r:id="rId37"/>
    <p:sldId id="290" r:id="rId38"/>
    <p:sldId id="291" r:id="rId39"/>
    <p:sldId id="292" r:id="rId40"/>
    <p:sldId id="293" r:id="rId41"/>
    <p:sldId id="294" r:id="rId42"/>
    <p:sldId id="295" r:id="rId43"/>
    <p:sldId id="296" r:id="rId44"/>
    <p:sldId id="297" r:id="rId45"/>
    <p:sldId id="300" r:id="rId46"/>
    <p:sldId id="321" r:id="rId47"/>
    <p:sldId id="322" r:id="rId48"/>
    <p:sldId id="303" r:id="rId49"/>
    <p:sldId id="305" r:id="rId50"/>
    <p:sldId id="318" r:id="rId51"/>
    <p:sldId id="302" r:id="rId52"/>
    <p:sldId id="304" r:id="rId53"/>
    <p:sldId id="306" r:id="rId54"/>
    <p:sldId id="307" r:id="rId55"/>
    <p:sldId id="315" r:id="rId56"/>
    <p:sldId id="317" r:id="rId57"/>
    <p:sldId id="310" r:id="rId58"/>
    <p:sldId id="311" r:id="rId59"/>
    <p:sldId id="312" r:id="rId60"/>
    <p:sldId id="319" r:id="rId61"/>
    <p:sldId id="320" r:id="rId6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477" autoAdjust="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sorterViewPr>
    <p:cViewPr>
      <p:scale>
        <a:sx n="85" d="100"/>
        <a:sy n="85" d="100"/>
      </p:scale>
      <p:origin x="0" y="137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1A6DA2C-59F0-4527-B57F-5397240EB1BE}" type="datetimeFigureOut">
              <a:rPr lang="es-AR" smtClean="0"/>
              <a:pPr/>
              <a:t>23/06/2015</a:t>
            </a:fld>
            <a:endParaRPr lang="es-AR"/>
          </a:p>
        </p:txBody>
      </p:sp>
      <p:sp>
        <p:nvSpPr>
          <p:cNvPr id="19" name="18 Marcador de pie de página"/>
          <p:cNvSpPr>
            <a:spLocks noGrp="1"/>
          </p:cNvSpPr>
          <p:nvPr>
            <p:ph type="ftr" sz="quarter" idx="11"/>
          </p:nvPr>
        </p:nvSpPr>
        <p:spPr/>
        <p:txBody>
          <a:bodyPr/>
          <a:lstStyle/>
          <a:p>
            <a:endParaRPr lang="es-AR"/>
          </a:p>
        </p:txBody>
      </p:sp>
      <p:sp>
        <p:nvSpPr>
          <p:cNvPr id="27" name="26 Marcador de número de diapositiva"/>
          <p:cNvSpPr>
            <a:spLocks noGrp="1"/>
          </p:cNvSpPr>
          <p:nvPr>
            <p:ph type="sldNum" sz="quarter" idx="12"/>
          </p:nvPr>
        </p:nvSpPr>
        <p:spPr/>
        <p:txBody>
          <a:bodyPr/>
          <a:lstStyle/>
          <a:p>
            <a:fld id="{C474D2ED-43BE-4EEE-8111-57FCC5310D65}" type="slidenum">
              <a:rPr lang="es-AR" smtClean="0"/>
              <a:pPr/>
              <a:t>‹Nº›</a:t>
            </a:fld>
            <a:endParaRPr lang="es-AR"/>
          </a:p>
        </p:txBody>
      </p:sp>
    </p:spTree>
  </p:cSld>
  <p:clrMapOvr>
    <a:masterClrMapping/>
  </p:clrMapOvr>
  <p:transition spd="slow" advTm="3000">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1A6DA2C-59F0-4527-B57F-5397240EB1BE}" type="datetimeFigureOut">
              <a:rPr lang="es-AR" smtClean="0"/>
              <a:pPr/>
              <a:t>23/06/2015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474D2ED-43BE-4EEE-8111-57FCC5310D65}" type="slidenum">
              <a:rPr lang="es-AR" smtClean="0"/>
              <a:pPr/>
              <a:t>‹Nº›</a:t>
            </a:fld>
            <a:endParaRPr lang="es-AR"/>
          </a:p>
        </p:txBody>
      </p:sp>
    </p:spTree>
  </p:cSld>
  <p:clrMapOvr>
    <a:masterClrMapping/>
  </p:clrMapOvr>
  <p:transition spd="slow" advTm="3000">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1A6DA2C-59F0-4527-B57F-5397240EB1BE}" type="datetimeFigureOut">
              <a:rPr lang="es-AR" smtClean="0"/>
              <a:pPr/>
              <a:t>23/06/2015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474D2ED-43BE-4EEE-8111-57FCC5310D65}" type="slidenum">
              <a:rPr lang="es-AR" smtClean="0"/>
              <a:pPr/>
              <a:t>‹Nº›</a:t>
            </a:fld>
            <a:endParaRPr lang="es-AR"/>
          </a:p>
        </p:txBody>
      </p:sp>
    </p:spTree>
  </p:cSld>
  <p:clrMapOvr>
    <a:masterClrMapping/>
  </p:clrMapOvr>
  <p:transition spd="slow" advTm="3000">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1A6DA2C-59F0-4527-B57F-5397240EB1BE}" type="datetimeFigureOut">
              <a:rPr lang="es-AR" smtClean="0"/>
              <a:pPr/>
              <a:t>23/06/2015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474D2ED-43BE-4EEE-8111-57FCC5310D65}" type="slidenum">
              <a:rPr lang="es-AR" smtClean="0"/>
              <a:pPr/>
              <a:t>‹Nº›</a:t>
            </a:fld>
            <a:endParaRPr lang="es-AR"/>
          </a:p>
        </p:txBody>
      </p:sp>
    </p:spTree>
  </p:cSld>
  <p:clrMapOvr>
    <a:masterClrMapping/>
  </p:clrMapOvr>
  <p:transition spd="slow" advTm="3000">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1A6DA2C-59F0-4527-B57F-5397240EB1BE}" type="datetimeFigureOut">
              <a:rPr lang="es-AR" smtClean="0"/>
              <a:pPr/>
              <a:t>23/06/2015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474D2ED-43BE-4EEE-8111-57FCC5310D65}" type="slidenum">
              <a:rPr lang="es-AR" smtClean="0"/>
              <a:pPr/>
              <a:t>‹Nº›</a:t>
            </a:fld>
            <a:endParaRPr lang="es-AR"/>
          </a:p>
        </p:txBody>
      </p:sp>
    </p:spTree>
  </p:cSld>
  <p:clrMapOvr>
    <a:masterClrMapping/>
  </p:clrMapOvr>
  <p:transition spd="slow" advTm="3000">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1A6DA2C-59F0-4527-B57F-5397240EB1BE}" type="datetimeFigureOut">
              <a:rPr lang="es-AR" smtClean="0"/>
              <a:pPr/>
              <a:t>23/06/2015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474D2ED-43BE-4EEE-8111-57FCC5310D65}" type="slidenum">
              <a:rPr lang="es-AR" smtClean="0"/>
              <a:pPr/>
              <a:t>‹Nº›</a:t>
            </a:fld>
            <a:endParaRPr lang="es-AR"/>
          </a:p>
        </p:txBody>
      </p:sp>
    </p:spTree>
  </p:cSld>
  <p:clrMapOvr>
    <a:masterClrMapping/>
  </p:clrMapOvr>
  <p:transition spd="slow" advTm="3000">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1A6DA2C-59F0-4527-B57F-5397240EB1BE}" type="datetimeFigureOut">
              <a:rPr lang="es-AR" smtClean="0"/>
              <a:pPr/>
              <a:t>23/06/2015</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474D2ED-43BE-4EEE-8111-57FCC5310D65}" type="slidenum">
              <a:rPr lang="es-AR" smtClean="0"/>
              <a:pPr/>
              <a:t>‹Nº›</a:t>
            </a:fld>
            <a:endParaRPr lang="es-AR"/>
          </a:p>
        </p:txBody>
      </p:sp>
    </p:spTree>
  </p:cSld>
  <p:clrMapOvr>
    <a:masterClrMapping/>
  </p:clrMapOvr>
  <p:transition spd="slow" advTm="3000">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1A6DA2C-59F0-4527-B57F-5397240EB1BE}" type="datetimeFigureOut">
              <a:rPr lang="es-AR" smtClean="0"/>
              <a:pPr/>
              <a:t>23/06/2015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474D2ED-43BE-4EEE-8111-57FCC5310D65}" type="slidenum">
              <a:rPr lang="es-AR" smtClean="0"/>
              <a:pPr/>
              <a:t>‹Nº›</a:t>
            </a:fld>
            <a:endParaRPr lang="es-AR"/>
          </a:p>
        </p:txBody>
      </p:sp>
    </p:spTree>
  </p:cSld>
  <p:clrMapOvr>
    <a:masterClrMapping/>
  </p:clrMapOvr>
  <p:transition spd="slow" advTm="3000">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1A6DA2C-59F0-4527-B57F-5397240EB1BE}" type="datetimeFigureOut">
              <a:rPr lang="es-AR" smtClean="0"/>
              <a:pPr/>
              <a:t>23/06/2015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474D2ED-43BE-4EEE-8111-57FCC5310D65}" type="slidenum">
              <a:rPr lang="es-AR" smtClean="0"/>
              <a:pPr/>
              <a:t>‹Nº›</a:t>
            </a:fld>
            <a:endParaRPr lang="es-AR"/>
          </a:p>
        </p:txBody>
      </p:sp>
    </p:spTree>
  </p:cSld>
  <p:clrMapOvr>
    <a:masterClrMapping/>
  </p:clrMapOvr>
  <p:transition spd="slow" advTm="3000">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1A6DA2C-59F0-4527-B57F-5397240EB1BE}" type="datetimeFigureOut">
              <a:rPr lang="es-AR" smtClean="0"/>
              <a:pPr/>
              <a:t>23/06/2015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474D2ED-43BE-4EEE-8111-57FCC5310D65}" type="slidenum">
              <a:rPr lang="es-AR" smtClean="0"/>
              <a:pPr/>
              <a:t>‹Nº›</a:t>
            </a:fld>
            <a:endParaRPr lang="es-AR"/>
          </a:p>
        </p:txBody>
      </p:sp>
    </p:spTree>
  </p:cSld>
  <p:clrMapOvr>
    <a:masterClrMapping/>
  </p:clrMapOvr>
  <p:transition spd="slow" advTm="3000">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1A6DA2C-59F0-4527-B57F-5397240EB1BE}" type="datetimeFigureOut">
              <a:rPr lang="es-AR" smtClean="0"/>
              <a:pPr/>
              <a:t>23/06/2015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a:xfrm>
            <a:off x="8077200" y="6356350"/>
            <a:ext cx="609600" cy="365125"/>
          </a:xfrm>
        </p:spPr>
        <p:txBody>
          <a:bodyPr/>
          <a:lstStyle/>
          <a:p>
            <a:fld id="{C474D2ED-43BE-4EEE-8111-57FCC5310D65}" type="slidenum">
              <a:rPr lang="es-AR" smtClean="0"/>
              <a:pPr/>
              <a:t>‹Nº›</a:t>
            </a:fld>
            <a:endParaRPr lang="es-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advTm="3000">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1A6DA2C-59F0-4527-B57F-5397240EB1BE}" type="datetimeFigureOut">
              <a:rPr lang="es-AR" smtClean="0"/>
              <a:pPr/>
              <a:t>23/06/2015</a:t>
            </a:fld>
            <a:endParaRPr lang="es-A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A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474D2ED-43BE-4EEE-8111-57FCC5310D65}" type="slidenum">
              <a:rPr lang="es-AR" smtClean="0"/>
              <a:pPr/>
              <a:t>‹Nº›</a:t>
            </a:fld>
            <a:endParaRPr lang="es-A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3000">
    <p:wheel spokes="2"/>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3.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3.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3.xml"/><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3.xml"/><Relationship Id="rId5" Type="http://schemas.openxmlformats.org/officeDocument/2006/relationships/image" Target="../media/image70.jpeg"/><Relationship Id="rId4" Type="http://schemas.openxmlformats.org/officeDocument/2006/relationships/image" Target="../media/image69.jpeg"/></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3.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8" name="7 Rectángulo"/>
          <p:cNvSpPr/>
          <p:nvPr/>
        </p:nvSpPr>
        <p:spPr>
          <a:xfrm>
            <a:off x="71374" y="2285992"/>
            <a:ext cx="9072626" cy="2400657"/>
          </a:xfrm>
          <a:prstGeom prst="rect">
            <a:avLst/>
          </a:prstGeom>
          <a:noFill/>
        </p:spPr>
        <p:txBody>
          <a:bodyPr wrap="square" lIns="91440" tIns="45720" rIns="91440" bIns="45720">
            <a:spAutoFit/>
          </a:bodyPr>
          <a:lstStyle/>
          <a:p>
            <a:pPr algn="ctr"/>
            <a:r>
              <a:rPr lang="es-ES" sz="5000" b="1" cap="none" spc="0" dirty="0" smtClean="0">
                <a:ln w="17780" cmpd="sng">
                  <a:solidFill>
                    <a:schemeClr val="tx1"/>
                  </a:solidFill>
                  <a:prstDash val="solid"/>
                  <a:miter lim="800000"/>
                </a:ln>
                <a:effectLst>
                  <a:outerShdw blurRad="50800" algn="tl" rotWithShape="0">
                    <a:srgbClr val="000000"/>
                  </a:outerShdw>
                </a:effectLst>
                <a:latin typeface="Cooper Black" pitchFamily="18" charset="0"/>
              </a:rPr>
              <a:t>ACTIVIDADES REALIZADAS   DURANTE</a:t>
            </a:r>
            <a:br>
              <a:rPr lang="es-ES" sz="5000" b="1" cap="none" spc="0" dirty="0" smtClean="0">
                <a:ln w="17780" cmpd="sng">
                  <a:solidFill>
                    <a:schemeClr val="tx1"/>
                  </a:solidFill>
                  <a:prstDash val="solid"/>
                  <a:miter lim="800000"/>
                </a:ln>
                <a:effectLst>
                  <a:outerShdw blurRad="50800" algn="tl" rotWithShape="0">
                    <a:srgbClr val="000000"/>
                  </a:outerShdw>
                </a:effectLst>
                <a:latin typeface="Cooper Black" pitchFamily="18" charset="0"/>
              </a:rPr>
            </a:br>
            <a:r>
              <a:rPr lang="es-ES" sz="5000" b="1" cap="none" spc="0" dirty="0" smtClean="0">
                <a:ln w="17780" cmpd="sng">
                  <a:solidFill>
                    <a:schemeClr val="tx1"/>
                  </a:solidFill>
                  <a:prstDash val="solid"/>
                  <a:miter lim="800000"/>
                </a:ln>
                <a:effectLst>
                  <a:outerShdw blurRad="50800" algn="tl" rotWithShape="0">
                    <a:srgbClr val="000000"/>
                  </a:outerShdw>
                </a:effectLst>
                <a:latin typeface="Cooper Black" pitchFamily="18" charset="0"/>
              </a:rPr>
              <a:t>EL  AÑO 2014</a:t>
            </a:r>
            <a:endParaRPr lang="es-ES" sz="5000" b="1" cap="none" spc="0" dirty="0">
              <a:ln w="17780" cmpd="sng">
                <a:solidFill>
                  <a:schemeClr val="tx1"/>
                </a:solidFill>
                <a:prstDash val="solid"/>
                <a:miter lim="800000"/>
              </a:ln>
              <a:effectLst>
                <a:outerShdw blurRad="50800" algn="tl" rotWithShape="0">
                  <a:srgbClr val="000000"/>
                </a:outerShdw>
              </a:effectLst>
              <a:latin typeface="Cooper Black" pitchFamily="18" charset="0"/>
            </a:endParaRPr>
          </a:p>
        </p:txBody>
      </p:sp>
    </p:spTree>
  </p:cSld>
  <p:clrMapOvr>
    <a:masterClrMapping/>
  </p:clrMapOvr>
  <p:transition spd="slow" advTm="5000">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571472" y="2071679"/>
            <a:ext cx="7929618" cy="3323987"/>
          </a:xfrm>
          <a:prstGeom prst="rect">
            <a:avLst/>
          </a:prstGeom>
          <a:noFill/>
        </p:spPr>
        <p:txBody>
          <a:bodyPr wrap="square" lIns="91440" tIns="45720" rIns="91440" bIns="45720">
            <a:spAutoFit/>
          </a:bodyPr>
          <a:lstStyle/>
          <a:p>
            <a:pPr algn="ctr"/>
            <a:r>
              <a:rPr lang="es-AR"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CHARLA   “MI LUGAR   EN   EL   MUNDO” A   CARGO  DEL  TECNICO UNIVERSITARIO  EN  PREVENCION </a:t>
            </a:r>
            <a:br>
              <a:rPr lang="es-AR"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br>
            <a:r>
              <a:rPr lang="es-AR"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DE ADICCIONES  </a:t>
            </a:r>
            <a:br>
              <a:rPr lang="es-AR"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br>
            <a:r>
              <a:rPr lang="es-AR"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LUIS  ALBERTO  TROSSERO </a:t>
            </a:r>
            <a:br>
              <a:rPr lang="es-AR"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br>
            <a:r>
              <a:rPr lang="es-AR"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EN  ESCUELA  Nº 278  DE LAS ROSAS</a:t>
            </a:r>
          </a:p>
          <a:p>
            <a:pPr algn="ctr"/>
            <a:r>
              <a:rPr lang="es-AR" sz="30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MAYO 2014 -  </a:t>
            </a:r>
            <a:endParaRPr lang="es-ES" sz="30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7000">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72660" y="1316736"/>
            <a:ext cx="142876" cy="1362456"/>
          </a:xfrm>
        </p:spPr>
        <p:txBody>
          <a:bodyPr/>
          <a:lstStyle/>
          <a:p>
            <a:endParaRPr lang="es-AR" dirty="0"/>
          </a:p>
        </p:txBody>
      </p:sp>
      <p:sp>
        <p:nvSpPr>
          <p:cNvPr id="3" name="2 Marcador de texto"/>
          <p:cNvSpPr>
            <a:spLocks noGrp="1"/>
          </p:cNvSpPr>
          <p:nvPr>
            <p:ph type="body" idx="1"/>
          </p:nvPr>
        </p:nvSpPr>
        <p:spPr>
          <a:xfrm flipH="1">
            <a:off x="9644098" y="2704664"/>
            <a:ext cx="928694" cy="1509712"/>
          </a:xfrm>
        </p:spPr>
        <p:txBody>
          <a:bodyPr/>
          <a:lstStyle/>
          <a:p>
            <a:endParaRPr lang="es-AR" dirty="0"/>
          </a:p>
        </p:txBody>
      </p:sp>
      <p:pic>
        <p:nvPicPr>
          <p:cNvPr id="6" name="5 Imagen" descr="10269486_740383916026891_2977807621250031441_n.jpg"/>
          <p:cNvPicPr>
            <a:picLocks noChangeAspect="1"/>
          </p:cNvPicPr>
          <p:nvPr/>
        </p:nvPicPr>
        <p:blipFill>
          <a:blip r:embed="rId2"/>
          <a:stretch>
            <a:fillRect/>
          </a:stretch>
        </p:blipFill>
        <p:spPr>
          <a:xfrm rot="21325625">
            <a:off x="425426" y="902467"/>
            <a:ext cx="3143272" cy="5422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10341573_740393212692628_3444400348141804162_n.jpg"/>
          <p:cNvPicPr>
            <a:picLocks noChangeAspect="1"/>
          </p:cNvPicPr>
          <p:nvPr/>
        </p:nvPicPr>
        <p:blipFill>
          <a:blip r:embed="rId3"/>
          <a:stretch>
            <a:fillRect/>
          </a:stretch>
        </p:blipFill>
        <p:spPr>
          <a:xfrm rot="324311">
            <a:off x="3920651" y="406016"/>
            <a:ext cx="4214842" cy="3053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Imagen" descr="10421427_740383912693558_8932000912274900575_n.jpg"/>
          <p:cNvPicPr>
            <a:picLocks noChangeAspect="1"/>
          </p:cNvPicPr>
          <p:nvPr/>
        </p:nvPicPr>
        <p:blipFill>
          <a:blip r:embed="rId4"/>
          <a:stretch>
            <a:fillRect/>
          </a:stretch>
        </p:blipFill>
        <p:spPr>
          <a:xfrm rot="21187840">
            <a:off x="3657229" y="3462811"/>
            <a:ext cx="4321999" cy="2881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571472" y="2071678"/>
            <a:ext cx="8215370" cy="3554819"/>
          </a:xfrm>
          <a:prstGeom prst="rect">
            <a:avLst/>
          </a:prstGeom>
          <a:noFill/>
        </p:spPr>
        <p:txBody>
          <a:bodyPr wrap="square" lIns="91440" tIns="45720" rIns="91440" bIns="45720">
            <a:spAutoFit/>
          </a:bodyPr>
          <a:lstStyle/>
          <a:p>
            <a:pPr algn="ctr"/>
            <a: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AUSPICIO  DE  LA  PRESENTACION  “LIBRO  DIGITAL  DE  ARTE” </a:t>
            </a:r>
            <a:b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EN  BIBLIOTECA   SARMIENTO</a:t>
            </a:r>
            <a:b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MAYO 2014 -</a:t>
            </a:r>
            <a:endParaRPr lang="es-ES" sz="45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341497_740397856025497_3540029647416333393_n.jpg"/>
          <p:cNvPicPr>
            <a:picLocks noChangeAspect="1"/>
          </p:cNvPicPr>
          <p:nvPr/>
        </p:nvPicPr>
        <p:blipFill>
          <a:blip r:embed="rId2"/>
          <a:stretch>
            <a:fillRect/>
          </a:stretch>
        </p:blipFill>
        <p:spPr>
          <a:xfrm rot="207587">
            <a:off x="4856288" y="1024003"/>
            <a:ext cx="3304008" cy="4786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10402524_740397859358830_4981888154556509445_n.jpg"/>
          <p:cNvPicPr>
            <a:picLocks noChangeAspect="1"/>
          </p:cNvPicPr>
          <p:nvPr/>
        </p:nvPicPr>
        <p:blipFill>
          <a:blip r:embed="rId3"/>
          <a:stretch>
            <a:fillRect/>
          </a:stretch>
        </p:blipFill>
        <p:spPr>
          <a:xfrm rot="21178697">
            <a:off x="571472" y="214290"/>
            <a:ext cx="4047277" cy="2700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10402454_740397836025499_6254818344778928362_n.jpg"/>
          <p:cNvPicPr>
            <a:picLocks noChangeAspect="1"/>
          </p:cNvPicPr>
          <p:nvPr/>
        </p:nvPicPr>
        <p:blipFill>
          <a:blip r:embed="rId4"/>
          <a:stretch>
            <a:fillRect/>
          </a:stretch>
        </p:blipFill>
        <p:spPr>
          <a:xfrm rot="21208119">
            <a:off x="1762552" y="3063828"/>
            <a:ext cx="2571768" cy="3504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1928802"/>
            <a:ext cx="8643966" cy="3908762"/>
          </a:xfrm>
          <a:prstGeom prst="rect">
            <a:avLst/>
          </a:prstGeom>
          <a:noFill/>
        </p:spPr>
        <p:txBody>
          <a:bodyPr wrap="square" lIns="91440" tIns="45720" rIns="91440" bIns="45720">
            <a:spAutoFit/>
          </a:bodyPr>
          <a:lstStyle/>
          <a:p>
            <a:pPr algn="ctr"/>
            <a:r>
              <a:rPr lang="es-ES" sz="3600" b="1" cap="none" spc="-15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ESCUELA  Nº  1223  BOUQUET</a:t>
            </a:r>
          </a:p>
          <a:p>
            <a:pPr algn="ctr"/>
            <a:r>
              <a:rPr lang="es-ES" sz="2200" b="1" cap="none" spc="-15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VISITA  Y  ENCUENTRO  CON  EL  GOBERNADOR  DR.  ANTONIO  BONFATTI  Y  AUTORIDADES  MINISTERIALES  DE   EDUCACION, ACCION  SOCIAL ,  SALUD  E  INFRAESTRUCTURA, DONDE  </a:t>
            </a:r>
            <a:br>
              <a:rPr lang="es-ES" sz="2200" b="1" cap="none" spc="-15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2200" b="1" cap="none" spc="-15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JUNTO  A  AUTORIDADES  MUNICIPALES  DEL  DEPARTAMENTO, COOPERADORES  Y COMUNIDAD  REALIZAMOS  COMO GREMIO  LA  PRESENTACION  FORMAL  DE  LA  PROBLEMÁTICA  DE  LA  INSTITUCION.</a:t>
            </a:r>
          </a:p>
          <a:p>
            <a:pPr algn="ctr"/>
            <a:r>
              <a:rPr lang="es-ES" sz="2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2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6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MAYO  2014  -</a:t>
            </a:r>
            <a:endParaRPr lang="es-ES" sz="36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10000">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to0114.jpg"/>
          <p:cNvPicPr>
            <a:picLocks noChangeAspect="1"/>
          </p:cNvPicPr>
          <p:nvPr/>
        </p:nvPicPr>
        <p:blipFill>
          <a:blip r:embed="rId2" cstate="print"/>
          <a:stretch>
            <a:fillRect/>
          </a:stretch>
        </p:blipFill>
        <p:spPr>
          <a:xfrm rot="20745793">
            <a:off x="465588" y="682227"/>
            <a:ext cx="4198712" cy="3149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Foto0110.jpg"/>
          <p:cNvPicPr>
            <a:picLocks noChangeAspect="1"/>
          </p:cNvPicPr>
          <p:nvPr/>
        </p:nvPicPr>
        <p:blipFill>
          <a:blip r:embed="rId3" cstate="print"/>
          <a:stretch>
            <a:fillRect/>
          </a:stretch>
        </p:blipFill>
        <p:spPr>
          <a:xfrm rot="761657">
            <a:off x="4492505" y="694753"/>
            <a:ext cx="4151574" cy="3113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Foto0106.jpg"/>
          <p:cNvPicPr>
            <a:picLocks noChangeAspect="1"/>
          </p:cNvPicPr>
          <p:nvPr/>
        </p:nvPicPr>
        <p:blipFill>
          <a:blip r:embed="rId4" cstate="print"/>
          <a:stretch>
            <a:fillRect/>
          </a:stretch>
        </p:blipFill>
        <p:spPr>
          <a:xfrm>
            <a:off x="2214546" y="3643314"/>
            <a:ext cx="4071966" cy="3053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2071678"/>
            <a:ext cx="8643966" cy="3539430"/>
          </a:xfrm>
          <a:prstGeom prst="rect">
            <a:avLst/>
          </a:prstGeom>
          <a:noFill/>
        </p:spPr>
        <p:txBody>
          <a:bodyPr wrap="square" lIns="91440" tIns="45720" rIns="91440" bIns="45720">
            <a:spAutoFit/>
          </a:bodyPr>
          <a:lstStyle/>
          <a:p>
            <a:pPr algn="ctr"/>
            <a:endPar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3200" b="1"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TRANSPORTAMOS   A   ALUMNOS  Y  DOCENTES  DE  LAS  E.E.S.M.T.P. </a:t>
            </a:r>
            <a:r>
              <a:rPr lang="es-ES" sz="3200" b="1" spc="-300" dirty="0">
                <a:ln w="17780" cmpd="sng">
                  <a:solidFill>
                    <a:schemeClr val="tx1"/>
                  </a:solidFill>
                  <a:prstDash val="solid"/>
                  <a:miter lim="800000"/>
                </a:ln>
                <a:effectLst>
                  <a:outerShdw blurRad="50800" algn="tl" rotWithShape="0">
                    <a:srgbClr val="000000"/>
                  </a:outerShdw>
                </a:effectLst>
                <a:latin typeface="Arial Rounded MT Bold" pitchFamily="34" charset="0"/>
              </a:rPr>
              <a:t> </a:t>
            </a:r>
            <a:r>
              <a:rPr lang="es-ES" sz="3200" b="1"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Nº  291  Y   278  A  LA  EXPO  DE  MAQUINAS-HERRAMIENTAS   FIMAQH 2014   A  BUENOS  AIRES</a:t>
            </a:r>
            <a:endParaRPr lang="es-ES" sz="3200" b="1"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MAYO  2014  -</a:t>
            </a:r>
            <a:endParaRPr lang="es-ES" sz="32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7000">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519_FIMAQH.jpg"/>
          <p:cNvPicPr>
            <a:picLocks noChangeAspect="1"/>
          </p:cNvPicPr>
          <p:nvPr/>
        </p:nvPicPr>
        <p:blipFill>
          <a:blip r:embed="rId2"/>
          <a:stretch>
            <a:fillRect/>
          </a:stretch>
        </p:blipFill>
        <p:spPr>
          <a:xfrm rot="20599013">
            <a:off x="567299" y="520729"/>
            <a:ext cx="4076029" cy="3057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images.jpg"/>
          <p:cNvPicPr>
            <a:picLocks noChangeAspect="1"/>
          </p:cNvPicPr>
          <p:nvPr/>
        </p:nvPicPr>
        <p:blipFill>
          <a:blip r:embed="rId3"/>
          <a:stretch>
            <a:fillRect/>
          </a:stretch>
        </p:blipFill>
        <p:spPr>
          <a:xfrm rot="619292">
            <a:off x="4147513" y="3445852"/>
            <a:ext cx="4431612" cy="2838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1000612_1381597138738579_647971168_n.jpg"/>
          <p:cNvPicPr>
            <a:picLocks noChangeAspect="1"/>
          </p:cNvPicPr>
          <p:nvPr/>
        </p:nvPicPr>
        <p:blipFill>
          <a:blip r:embed="rId4"/>
          <a:stretch>
            <a:fillRect/>
          </a:stretch>
        </p:blipFill>
        <p:spPr>
          <a:xfrm>
            <a:off x="785786" y="4439836"/>
            <a:ext cx="1857388" cy="2135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267729_102067563290309_1510757596_n.jpg"/>
          <p:cNvPicPr>
            <a:picLocks noChangeAspect="1"/>
          </p:cNvPicPr>
          <p:nvPr/>
        </p:nvPicPr>
        <p:blipFill>
          <a:blip r:embed="rId5"/>
          <a:stretch>
            <a:fillRect/>
          </a:stretch>
        </p:blipFill>
        <p:spPr>
          <a:xfrm>
            <a:off x="5715008" y="642918"/>
            <a:ext cx="2143131" cy="18273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57158" y="1857364"/>
            <a:ext cx="8201028" cy="3429024"/>
          </a:xfrm>
        </p:spPr>
        <p:txBody>
          <a:bodyPr>
            <a:noAutofit/>
          </a:bodyPr>
          <a:lstStyle/>
          <a:p>
            <a:pPr algn="ct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ASISTIMOS AL PLENARIO ORGANIZADO POR AMSAFE PROVINCIAL CON EL OBJETIVO  DE COMENZAR A TRABAJAR CON LAS COMISIONES DE SALUD Y SEGURIDAD EN EL TRABAJO, ACORDADAS EN PARITARIAS PROVINCIALES.</a:t>
            </a:r>
          </a:p>
          <a:p>
            <a:pPr algn="ct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SE CONFORMÓ LA "COMISIÓN REGIONAL DE SALUD Y SEGURIDAD EN EL TRABAJO“ DONDE ESTAMOS REPRESENTADOS POR LAURA TASSI Y MARCELA GUASTONI.</a:t>
            </a:r>
            <a:b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b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a:r>
            <a:b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b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a:t>
            </a:r>
            <a:r>
              <a:rPr lang="es-A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JULIO 2014 - </a:t>
            </a:r>
          </a:p>
          <a:p>
            <a:endParaRPr lang="es-AR" b="1" dirty="0" smtClean="0">
              <a:latin typeface="Arial Rounded MT Bold" pitchFamily="34" charset="0"/>
            </a:endParaRPr>
          </a:p>
          <a:p>
            <a:endParaRPr lang="es-AR" b="1" dirty="0" smtClean="0">
              <a:latin typeface="Arial Rounded MT Bold" pitchFamily="34" charset="0"/>
            </a:endParaRPr>
          </a:p>
          <a:p>
            <a:endParaRPr lang="es-AR" b="1" dirty="0">
              <a:latin typeface="Arial Rounded MT Bold" pitchFamily="34" charset="0"/>
            </a:endParaRPr>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2857496"/>
            <a:ext cx="8643966" cy="1077218"/>
          </a:xfrm>
          <a:prstGeom prst="rect">
            <a:avLst/>
          </a:prstGeom>
          <a:noFill/>
        </p:spPr>
        <p:txBody>
          <a:bodyPr wrap="square" lIns="91440" tIns="45720" rIns="91440" bIns="45720">
            <a:spAutoFit/>
          </a:bodyPr>
          <a:lstStyle/>
          <a:p>
            <a:pPr algn="ctr"/>
            <a:endPar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endParaRPr lang="es-ES" sz="32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12000">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428596" y="1928802"/>
            <a:ext cx="8201028" cy="3429024"/>
          </a:xfrm>
        </p:spPr>
        <p:txBody>
          <a:bodyPr>
            <a:noAutofit/>
          </a:bodyPr>
          <a:lstStyle/>
          <a:p>
            <a:pPr algn="ctr"/>
            <a:r>
              <a:rPr lang="es-AR" b="1" dirty="0" smtClean="0">
                <a:latin typeface="Arial Rounded MT Bold" pitchFamily="34" charset="0"/>
              </a:rPr>
              <a:t> </a:t>
            </a: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FUIMOS RECIBIDOS POR LA SEC.GENERAL DE AMSAFE, SONIA ALESSO, CON QUIEN TRATAMOS ALGUNAS PROBLEMÁTICAS DEPARTAMENTALES EN ESPECIAL LA DIFÍCIL SITUACIÓN DE LA ESCUELA Nº 1223 DE JORNADA COMPLETA CON ALBERGUE ANEXO. SE AUNARON CRITERIOS Y JUNTO A COMISIÓN DIRECTIVA Y DELEGADOS DEPARTAMENTALES PRESENTES DELINEAMOS  ESTRATEGIAS DE TRABAJO EN DEFENSA DE LA ESTABILIDAD LABORAL DE LOS COMPAÑEROS Y LA DEFENSA DE LA ESCUELA PÚBLICA.</a:t>
            </a:r>
            <a:b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br>
            <a:r>
              <a:rPr lang="es-A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JULIO 2014 - </a:t>
            </a:r>
            <a:endParaRPr lang="es-AR" sz="2800" b="1" dirty="0" smtClean="0">
              <a:latin typeface="Arial Rounded MT Bold" pitchFamily="34" charset="0"/>
            </a:endParaRPr>
          </a:p>
          <a:p>
            <a:endParaRPr lang="es-AR" b="1" dirty="0" smtClean="0">
              <a:latin typeface="Arial Rounded MT Bold" pitchFamily="34" charset="0"/>
            </a:endParaRPr>
          </a:p>
          <a:p>
            <a:endParaRPr lang="es-AR" b="1" dirty="0" smtClean="0">
              <a:latin typeface="Arial Rounded MT Bold" pitchFamily="34" charset="0"/>
            </a:endParaRPr>
          </a:p>
          <a:p>
            <a:endParaRPr lang="es-AR" b="1" dirty="0">
              <a:latin typeface="Arial Rounded MT Bold" pitchFamily="34" charset="0"/>
            </a:endParaRPr>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2857496"/>
            <a:ext cx="8643966" cy="1077218"/>
          </a:xfrm>
          <a:prstGeom prst="rect">
            <a:avLst/>
          </a:prstGeom>
          <a:noFill/>
        </p:spPr>
        <p:txBody>
          <a:bodyPr wrap="square" lIns="91440" tIns="45720" rIns="91440" bIns="45720">
            <a:spAutoFit/>
          </a:bodyPr>
          <a:lstStyle/>
          <a:p>
            <a:pPr algn="ctr"/>
            <a:endPar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endParaRPr lang="es-ES" sz="32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12000">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571472" y="2071678"/>
            <a:ext cx="8215370" cy="3416320"/>
          </a:xfrm>
          <a:prstGeom prst="rect">
            <a:avLst/>
          </a:prstGeom>
          <a:noFill/>
        </p:spPr>
        <p:txBody>
          <a:bodyPr wrap="square" lIns="91440" tIns="45720" rIns="91440" bIns="45720">
            <a:spAutoFit/>
          </a:bodyPr>
          <a:lstStyle/>
          <a:p>
            <a:pPr algn="ctr"/>
            <a:r>
              <a:rPr lang="es-ES" sz="54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VIAJE S  A TITULARIZACIONES  DE   I.P.E. Y SECUNDARIA</a:t>
            </a:r>
            <a:br>
              <a:rPr lang="es-ES" sz="54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54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FEBRERO 2014 - </a:t>
            </a:r>
            <a:endParaRPr lang="es-ES" sz="54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571472" y="2071678"/>
            <a:ext cx="8215370" cy="3000821"/>
          </a:xfrm>
          <a:prstGeom prst="rect">
            <a:avLst/>
          </a:prstGeom>
          <a:noFill/>
        </p:spPr>
        <p:txBody>
          <a:bodyPr wrap="square" lIns="91440" tIns="45720" rIns="91440" bIns="45720">
            <a:spAutoFit/>
          </a:bodyPr>
          <a:lstStyle/>
          <a:p>
            <a:pPr algn="ctr"/>
            <a:r>
              <a:rPr lang="es-ES" sz="36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CLINICA   DE   HOCKEY  DICTADA  POR AYELEN   STEPNIK   ( EX LEONA, CAMPEONA OLIMPICA, ETC) </a:t>
            </a:r>
            <a:br>
              <a:rPr lang="es-ES" sz="36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6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CLUB  NORTE   -  ARMSTRONG</a:t>
            </a:r>
            <a: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AGOSTO  2014 -</a:t>
            </a:r>
            <a:endParaRPr lang="es-ES" sz="45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533442_537411616398054_713403528478539560_n.jpg"/>
          <p:cNvPicPr>
            <a:picLocks noChangeAspect="1"/>
          </p:cNvPicPr>
          <p:nvPr/>
        </p:nvPicPr>
        <p:blipFill>
          <a:blip r:embed="rId2"/>
          <a:stretch>
            <a:fillRect/>
          </a:stretch>
        </p:blipFill>
        <p:spPr>
          <a:xfrm>
            <a:off x="4857752" y="214290"/>
            <a:ext cx="4000528" cy="3000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10559808_537412166397999_7951574752767305180_n.jpg"/>
          <p:cNvPicPr>
            <a:picLocks noChangeAspect="1"/>
          </p:cNvPicPr>
          <p:nvPr/>
        </p:nvPicPr>
        <p:blipFill>
          <a:blip r:embed="rId3"/>
          <a:stretch>
            <a:fillRect/>
          </a:stretch>
        </p:blipFill>
        <p:spPr>
          <a:xfrm>
            <a:off x="428596" y="3500438"/>
            <a:ext cx="3933835" cy="2950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10590577_537413279731221_3118873704739347394_n.jpg"/>
          <p:cNvPicPr>
            <a:picLocks noChangeAspect="1"/>
          </p:cNvPicPr>
          <p:nvPr/>
        </p:nvPicPr>
        <p:blipFill>
          <a:blip r:embed="rId4"/>
          <a:stretch>
            <a:fillRect/>
          </a:stretch>
        </p:blipFill>
        <p:spPr>
          <a:xfrm>
            <a:off x="4857752" y="3500438"/>
            <a:ext cx="4005272" cy="2928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10645112_537412593064623_9204739595354940156_n.jpg"/>
          <p:cNvPicPr>
            <a:picLocks noChangeAspect="1"/>
          </p:cNvPicPr>
          <p:nvPr/>
        </p:nvPicPr>
        <p:blipFill>
          <a:blip r:embed="rId5"/>
          <a:stretch>
            <a:fillRect/>
          </a:stretch>
        </p:blipFill>
        <p:spPr>
          <a:xfrm>
            <a:off x="357157" y="214290"/>
            <a:ext cx="4000529" cy="3000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14282" y="1785926"/>
            <a:ext cx="8643966" cy="4031873"/>
          </a:xfrm>
          <a:prstGeom prst="rect">
            <a:avLst/>
          </a:prstGeom>
          <a:noFill/>
        </p:spPr>
        <p:txBody>
          <a:bodyPr wrap="square" lIns="91440" tIns="45720" rIns="91440" bIns="45720">
            <a:spAutoFit/>
          </a:bodyPr>
          <a:lstStyle/>
          <a:p>
            <a:pPr algn="ctr"/>
            <a:endParaRPr lang="es-ES" sz="2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CONTINUANDO CON   LA  GESTION  DE DEFENSA  DE  LA  ESC. 1223  DE BOUQUET REALIZAMOS  LA  CONVOCATORIA   A  CONFERENCIA   DE   PRENSA  ABIERTA  A   AFILIADOS  Y COMUNIDAD  EN  GENERAL.  EN  ESTA   INSTANCIA CONTAMOS   CON   LA   PARTICIPACION  DE  DOCENTES  DE BASE,  DIRECTIVOS,  EX ALUMNOS,  COOPERADORES, AUTORIDADES  MUNICIPALES,  ECLESIASTICAS  Y MEDIOS DE PRENSA </a:t>
            </a:r>
            <a:endParaRPr lang="es-ES" sz="2200" b="1" dirty="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2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2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AGOSTO  2014  -</a:t>
            </a:r>
            <a:endParaRPr lang="es-ES" sz="32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10000">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2.jpg"/>
          <p:cNvPicPr>
            <a:picLocks noChangeAspect="1"/>
          </p:cNvPicPr>
          <p:nvPr/>
        </p:nvPicPr>
        <p:blipFill>
          <a:blip r:embed="rId2"/>
          <a:stretch>
            <a:fillRect/>
          </a:stretch>
        </p:blipFill>
        <p:spPr>
          <a:xfrm rot="20521908">
            <a:off x="503008" y="855521"/>
            <a:ext cx="4017220" cy="2043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123.jpg"/>
          <p:cNvPicPr>
            <a:picLocks noChangeAspect="1"/>
          </p:cNvPicPr>
          <p:nvPr/>
        </p:nvPicPr>
        <p:blipFill>
          <a:blip r:embed="rId3"/>
          <a:stretch>
            <a:fillRect/>
          </a:stretch>
        </p:blipFill>
        <p:spPr>
          <a:xfrm rot="600141">
            <a:off x="4280189" y="1103513"/>
            <a:ext cx="4691077" cy="2399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12.jpg"/>
          <p:cNvPicPr>
            <a:picLocks noChangeAspect="1"/>
          </p:cNvPicPr>
          <p:nvPr/>
        </p:nvPicPr>
        <p:blipFill>
          <a:blip r:embed="rId4"/>
          <a:stretch>
            <a:fillRect/>
          </a:stretch>
        </p:blipFill>
        <p:spPr>
          <a:xfrm rot="619836">
            <a:off x="434204" y="3290660"/>
            <a:ext cx="4291024" cy="2840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236.jpg"/>
          <p:cNvPicPr>
            <a:picLocks noChangeAspect="1"/>
          </p:cNvPicPr>
          <p:nvPr/>
        </p:nvPicPr>
        <p:blipFill>
          <a:blip r:embed="rId5"/>
          <a:stretch>
            <a:fillRect/>
          </a:stretch>
        </p:blipFill>
        <p:spPr>
          <a:xfrm rot="21362754">
            <a:off x="4585585" y="3715729"/>
            <a:ext cx="4262452" cy="2613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571472" y="2071678"/>
            <a:ext cx="8215370" cy="3554819"/>
          </a:xfrm>
          <a:prstGeom prst="rect">
            <a:avLst/>
          </a:prstGeom>
          <a:noFill/>
        </p:spPr>
        <p:txBody>
          <a:bodyPr wrap="square" lIns="91440" tIns="45720" rIns="91440" bIns="45720">
            <a:spAutoFit/>
          </a:bodyPr>
          <a:lstStyle/>
          <a:p>
            <a:pPr algn="ctr"/>
            <a:r>
              <a:rPr lang="es-ES" sz="36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4º ENCUENTRO / CENA  ANUAL CONSECUTIVO  DE  M.E.T.  PROFESORES  Y  MAESTROS   DE  TALLER  DEL DEPARTAMENTO, </a:t>
            </a:r>
            <a:br>
              <a:rPr lang="es-ES" sz="36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6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EN   CE.C.LA .  LAS   PAREJAS.</a:t>
            </a:r>
            <a: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SEPTIEMBRE 2014 -</a:t>
            </a:r>
            <a:endParaRPr lang="es-ES" sz="45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7000">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649679_794906403907975_9176023854595757182_n.jpg"/>
          <p:cNvPicPr>
            <a:picLocks noChangeAspect="1"/>
          </p:cNvPicPr>
          <p:nvPr/>
        </p:nvPicPr>
        <p:blipFill>
          <a:blip r:embed="rId2"/>
          <a:stretch>
            <a:fillRect/>
          </a:stretch>
        </p:blipFill>
        <p:spPr>
          <a:xfrm>
            <a:off x="571472" y="3571876"/>
            <a:ext cx="4071966" cy="3053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10422144_794906410574641_2178201712727422454_n.jpg"/>
          <p:cNvPicPr>
            <a:picLocks noChangeAspect="1"/>
          </p:cNvPicPr>
          <p:nvPr/>
        </p:nvPicPr>
        <p:blipFill>
          <a:blip r:embed="rId3"/>
          <a:stretch>
            <a:fillRect/>
          </a:stretch>
        </p:blipFill>
        <p:spPr>
          <a:xfrm>
            <a:off x="571472" y="214290"/>
            <a:ext cx="4071934" cy="3053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10649768_794904373908178_9116777375664713990_n.jpg"/>
          <p:cNvPicPr>
            <a:picLocks noChangeAspect="1"/>
          </p:cNvPicPr>
          <p:nvPr/>
        </p:nvPicPr>
        <p:blipFill>
          <a:blip r:embed="rId4"/>
          <a:stretch>
            <a:fillRect/>
          </a:stretch>
        </p:blipFill>
        <p:spPr>
          <a:xfrm>
            <a:off x="5286380" y="1000108"/>
            <a:ext cx="3357568" cy="4476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1857364"/>
            <a:ext cx="8643966" cy="4016484"/>
          </a:xfrm>
          <a:prstGeom prst="rect">
            <a:avLst/>
          </a:prstGeom>
          <a:noFill/>
        </p:spPr>
        <p:txBody>
          <a:bodyPr wrap="square" lIns="91440" tIns="45720" rIns="91440" bIns="45720">
            <a:spAutoFit/>
          </a:bodyPr>
          <a:lstStyle/>
          <a:p>
            <a:pPr algn="ct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PRESENTACION :  MANUAL  DE  DERECHO  ADMINISTRATIVO  LABORAL DOCENTE .  CON  ENTREGA  DE   EJEMPLARES  A  CADA  ESCUELA, JUNTO  AL  SENADO  DEPARTAMENTAL, EDITORIAL   JURIDICA  Y  SU  AUTOR   </a:t>
            </a:r>
            <a:b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DR. RICARDO DUPUY.   EN  MUNICIPALIDAD  DE ARMSTRONG.</a:t>
            </a:r>
            <a:b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SEPTIEMBRE 2014 -</a:t>
            </a:r>
            <a:endParaRPr lang="es-ES" sz="32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7000">
    <p:wheel spokes="2"/>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689742_10203739747406478_3508076160222490653_n.jpg"/>
          <p:cNvPicPr>
            <a:picLocks noChangeAspect="1"/>
          </p:cNvPicPr>
          <p:nvPr/>
        </p:nvPicPr>
        <p:blipFill>
          <a:blip r:embed="rId2"/>
          <a:stretch>
            <a:fillRect/>
          </a:stretch>
        </p:blipFill>
        <p:spPr>
          <a:xfrm rot="20777440">
            <a:off x="569705" y="727761"/>
            <a:ext cx="4762533" cy="357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10628128_10203739785447429_3642705718509637433_n.jpg"/>
          <p:cNvPicPr>
            <a:picLocks noChangeAspect="1"/>
          </p:cNvPicPr>
          <p:nvPr/>
        </p:nvPicPr>
        <p:blipFill>
          <a:blip r:embed="rId3"/>
          <a:stretch>
            <a:fillRect/>
          </a:stretch>
        </p:blipFill>
        <p:spPr>
          <a:xfrm rot="479749">
            <a:off x="4008080" y="2666594"/>
            <a:ext cx="4691074" cy="3518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2071678"/>
            <a:ext cx="8643966" cy="3539430"/>
          </a:xfrm>
          <a:prstGeom prst="rect">
            <a:avLst/>
          </a:prstGeom>
          <a:noFill/>
        </p:spPr>
        <p:txBody>
          <a:bodyPr wrap="square" lIns="91440" tIns="45720" rIns="91440" bIns="45720">
            <a:spAutoFit/>
          </a:bodyPr>
          <a:lstStyle/>
          <a:p>
            <a:pPr algn="ct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FIESTA   DIA  DEL  MAESTRO EN BOUQUET </a:t>
            </a:r>
            <a:b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TRANSPORTE GRATUITO</a:t>
            </a:r>
          </a:p>
          <a:p>
            <a:pPr algn="ct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SORTEOS </a:t>
            </a:r>
            <a:b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SOUVENIR</a:t>
            </a:r>
          </a:p>
          <a:p>
            <a:pPr algn="ct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SEPTIEMBRE 2014 -</a:t>
            </a:r>
            <a:endParaRPr lang="es-ES" sz="32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363853_935668946450263_7114212224705441713_n.jpg"/>
          <p:cNvPicPr>
            <a:picLocks noChangeAspect="1"/>
          </p:cNvPicPr>
          <p:nvPr/>
        </p:nvPicPr>
        <p:blipFill>
          <a:blip r:embed="rId2"/>
          <a:stretch>
            <a:fillRect/>
          </a:stretch>
        </p:blipFill>
        <p:spPr>
          <a:xfrm rot="20648556">
            <a:off x="465038" y="716576"/>
            <a:ext cx="3476629" cy="2319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10606470_935671689783322_4661700944045693846_n.jpg"/>
          <p:cNvPicPr>
            <a:picLocks noChangeAspect="1"/>
          </p:cNvPicPr>
          <p:nvPr/>
        </p:nvPicPr>
        <p:blipFill>
          <a:blip r:embed="rId3"/>
          <a:stretch>
            <a:fillRect/>
          </a:stretch>
        </p:blipFill>
        <p:spPr>
          <a:xfrm rot="1054646">
            <a:off x="5198788" y="495967"/>
            <a:ext cx="3662063" cy="2441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10647154_800582910006991_6274053909995530166_n.jpg"/>
          <p:cNvPicPr>
            <a:picLocks noChangeAspect="1"/>
          </p:cNvPicPr>
          <p:nvPr/>
        </p:nvPicPr>
        <p:blipFill>
          <a:blip r:embed="rId4"/>
          <a:stretch>
            <a:fillRect/>
          </a:stretch>
        </p:blipFill>
        <p:spPr>
          <a:xfrm>
            <a:off x="3428992" y="2143116"/>
            <a:ext cx="2486028" cy="3314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10534732_935670363116788_604733404682034186_n.jpg"/>
          <p:cNvPicPr>
            <a:picLocks noChangeAspect="1"/>
          </p:cNvPicPr>
          <p:nvPr/>
        </p:nvPicPr>
        <p:blipFill>
          <a:blip r:embed="rId5"/>
          <a:stretch>
            <a:fillRect/>
          </a:stretch>
        </p:blipFill>
        <p:spPr>
          <a:xfrm rot="21291896">
            <a:off x="5312745" y="4224391"/>
            <a:ext cx="3511577" cy="2342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Imagen" descr="10603199_935668586450299_4115308098182454015_n.jpg"/>
          <p:cNvPicPr>
            <a:picLocks noChangeAspect="1"/>
          </p:cNvPicPr>
          <p:nvPr/>
        </p:nvPicPr>
        <p:blipFill>
          <a:blip r:embed="rId6"/>
          <a:stretch>
            <a:fillRect/>
          </a:stretch>
        </p:blipFill>
        <p:spPr>
          <a:xfrm rot="706711">
            <a:off x="239682" y="4040114"/>
            <a:ext cx="3619164" cy="2412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620740_722570207777735_836940071_n.jpg"/>
          <p:cNvPicPr>
            <a:picLocks noChangeAspect="1"/>
          </p:cNvPicPr>
          <p:nvPr/>
        </p:nvPicPr>
        <p:blipFill>
          <a:blip r:embed="rId2"/>
          <a:stretch>
            <a:fillRect/>
          </a:stretch>
        </p:blipFill>
        <p:spPr>
          <a:xfrm rot="504847">
            <a:off x="4846242" y="1033280"/>
            <a:ext cx="3750495" cy="5000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1926825_722570197777736_30780159_n.jpg"/>
          <p:cNvPicPr>
            <a:picLocks noChangeAspect="1"/>
          </p:cNvPicPr>
          <p:nvPr/>
        </p:nvPicPr>
        <p:blipFill>
          <a:blip r:embed="rId3"/>
          <a:stretch>
            <a:fillRect/>
          </a:stretch>
        </p:blipFill>
        <p:spPr>
          <a:xfrm rot="21405433">
            <a:off x="372822" y="332419"/>
            <a:ext cx="4267212" cy="3200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1796703_10203148167689208_1193697117_n.jpg"/>
          <p:cNvPicPr>
            <a:picLocks noChangeAspect="1"/>
          </p:cNvPicPr>
          <p:nvPr/>
        </p:nvPicPr>
        <p:blipFill>
          <a:blip r:embed="rId4"/>
          <a:stretch>
            <a:fillRect/>
          </a:stretch>
        </p:blipFill>
        <p:spPr>
          <a:xfrm rot="250286">
            <a:off x="607381" y="3437902"/>
            <a:ext cx="4286280" cy="3107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2071678"/>
            <a:ext cx="8643966" cy="2554545"/>
          </a:xfrm>
          <a:prstGeom prst="rect">
            <a:avLst/>
          </a:prstGeom>
          <a:noFill/>
        </p:spPr>
        <p:txBody>
          <a:bodyPr wrap="square" lIns="91440" tIns="45720" rIns="91440" bIns="45720">
            <a:spAutoFit/>
          </a:bodyPr>
          <a:lstStyle/>
          <a:p>
            <a:pPr algn="ctr"/>
            <a:endPar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3200" b="1"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ENTREGA   DE   PRESENTE    A    DOCENTES  AFILIADOS   ACTIVOS   Y  PASIVOS</a:t>
            </a:r>
            <a:endParaRPr lang="es-ES" sz="3200" b="1"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SEPTIEMBRE 2014 -</a:t>
            </a:r>
            <a:endParaRPr lang="es-ES" sz="32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616072_288338334705260_5220267942673164546_n.jpg"/>
          <p:cNvPicPr>
            <a:picLocks noChangeAspect="1"/>
          </p:cNvPicPr>
          <p:nvPr/>
        </p:nvPicPr>
        <p:blipFill>
          <a:blip r:embed="rId2"/>
          <a:stretch>
            <a:fillRect/>
          </a:stretch>
        </p:blipFill>
        <p:spPr>
          <a:xfrm>
            <a:off x="2143108" y="1785926"/>
            <a:ext cx="4457713" cy="3343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14282" y="1785926"/>
            <a:ext cx="8643966" cy="3970318"/>
          </a:xfrm>
          <a:prstGeom prst="rect">
            <a:avLst/>
          </a:prstGeom>
          <a:noFill/>
        </p:spPr>
        <p:txBody>
          <a:bodyPr wrap="square" lIns="91440" tIns="45720" rIns="91440" bIns="45720">
            <a:spAutoFit/>
          </a:bodyPr>
          <a:lstStyle/>
          <a:p>
            <a:pPr algn="ctr"/>
            <a:endParaRPr lang="es-ES" sz="2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SE INICIA EN ROSARIO EL PROGRAMA DE FORMACION DE DELEGADOS EN PREVENCION PARA LA ZONA SUR, QUE CONTINUARA A LO LARGO DE TODO EL AÑO EN NUESTRA DELEGACION Y EN LA DELEGACION IRIONDO.</a:t>
            </a:r>
          </a:p>
          <a:p>
            <a:pPr algn="ctr"/>
            <a:endParaRPr lang="es-ES" sz="2200" b="1" dirty="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DESDE EL GREMIO TAMBIEN ACOMPAÑAMOS CON EL RECONOCIMIENTO DE PARTE DE LOS COSTOS DE  TRASLADO A LOS DELEGADOS PARTICIPANTES.</a:t>
            </a:r>
            <a:endParaRPr lang="es-ES" sz="2200" b="1" dirty="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2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2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SEPTIEMBRE , OCTUBRE Y NOVIEMBRE 2014  -</a:t>
            </a:r>
            <a:endParaRPr lang="es-ES" sz="32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12000">
    <p:wheel spokes="2"/>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009755_815984881800127_3935214525929289369_n.jpg"/>
          <p:cNvPicPr>
            <a:picLocks noChangeAspect="1"/>
          </p:cNvPicPr>
          <p:nvPr/>
        </p:nvPicPr>
        <p:blipFill>
          <a:blip r:embed="rId2"/>
          <a:stretch>
            <a:fillRect/>
          </a:stretch>
        </p:blipFill>
        <p:spPr>
          <a:xfrm rot="21332677">
            <a:off x="214282" y="857232"/>
            <a:ext cx="4099556" cy="3074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10251945_815984888466793_3735323132774372002_n.jpg"/>
          <p:cNvPicPr>
            <a:picLocks noChangeAspect="1"/>
          </p:cNvPicPr>
          <p:nvPr/>
        </p:nvPicPr>
        <p:blipFill>
          <a:blip r:embed="rId3"/>
          <a:stretch>
            <a:fillRect/>
          </a:stretch>
        </p:blipFill>
        <p:spPr>
          <a:xfrm rot="839559">
            <a:off x="4318781" y="1103623"/>
            <a:ext cx="4196961" cy="3147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10703621_815984891800126_3555720025892868377_n.jpg"/>
          <p:cNvPicPr>
            <a:picLocks noChangeAspect="1"/>
          </p:cNvPicPr>
          <p:nvPr/>
        </p:nvPicPr>
        <p:blipFill>
          <a:blip r:embed="rId4"/>
          <a:stretch>
            <a:fillRect/>
          </a:stretch>
        </p:blipFill>
        <p:spPr>
          <a:xfrm>
            <a:off x="4429124" y="3739744"/>
            <a:ext cx="4157674" cy="3118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CuadroTexto"/>
          <p:cNvSpPr txBox="1"/>
          <p:nvPr/>
        </p:nvSpPr>
        <p:spPr>
          <a:xfrm>
            <a:off x="214282" y="214290"/>
            <a:ext cx="9144064" cy="430887"/>
          </a:xfrm>
          <a:prstGeom prst="rect">
            <a:avLst/>
          </a:prstGeom>
          <a:noFill/>
        </p:spPr>
        <p:txBody>
          <a:bodyPr wrap="square" rtlCol="0">
            <a:spAutoFit/>
          </a:bodyPr>
          <a:lstStyle/>
          <a:p>
            <a:r>
              <a:rPr lang="es-AR" sz="2200" b="1" dirty="0" smtClean="0"/>
              <a:t>JORNADA COMITÉ MIXTO EN LAS ROSAS  7 DE OCTUBRE DE 2014</a:t>
            </a:r>
            <a:endParaRPr lang="es-AR" sz="2200" b="1" dirty="0"/>
          </a:p>
        </p:txBody>
      </p:sp>
      <p:pic>
        <p:nvPicPr>
          <p:cNvPr id="9" name="8 Imagen" descr="10712785_815984871800128_7205915238925274222_n.jpg"/>
          <p:cNvPicPr>
            <a:picLocks noChangeAspect="1"/>
          </p:cNvPicPr>
          <p:nvPr/>
        </p:nvPicPr>
        <p:blipFill>
          <a:blip r:embed="rId5"/>
          <a:stretch>
            <a:fillRect/>
          </a:stretch>
        </p:blipFill>
        <p:spPr>
          <a:xfrm rot="21434941">
            <a:off x="707751" y="4011529"/>
            <a:ext cx="3569854" cy="2677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686880_831034523628496_8605723470943059943_n.jpg"/>
          <p:cNvPicPr>
            <a:picLocks noChangeAspect="1"/>
          </p:cNvPicPr>
          <p:nvPr/>
        </p:nvPicPr>
        <p:blipFill>
          <a:blip r:embed="rId2"/>
          <a:stretch>
            <a:fillRect/>
          </a:stretch>
        </p:blipFill>
        <p:spPr>
          <a:xfrm rot="21143848">
            <a:off x="424224" y="1934876"/>
            <a:ext cx="4642936" cy="3482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Sin título1.jpg"/>
          <p:cNvPicPr>
            <a:picLocks noChangeAspect="1"/>
          </p:cNvPicPr>
          <p:nvPr/>
        </p:nvPicPr>
        <p:blipFill>
          <a:blip r:embed="rId3"/>
          <a:stretch>
            <a:fillRect/>
          </a:stretch>
        </p:blipFill>
        <p:spPr>
          <a:xfrm rot="682391">
            <a:off x="4832524" y="1979142"/>
            <a:ext cx="3781425" cy="374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CuadroTexto"/>
          <p:cNvSpPr txBox="1"/>
          <p:nvPr/>
        </p:nvSpPr>
        <p:spPr>
          <a:xfrm>
            <a:off x="285720" y="428604"/>
            <a:ext cx="8572560" cy="830997"/>
          </a:xfrm>
          <a:prstGeom prst="rect">
            <a:avLst/>
          </a:prstGeom>
          <a:noFill/>
        </p:spPr>
        <p:txBody>
          <a:bodyPr wrap="square" rtlCol="0">
            <a:spAutoFit/>
          </a:bodyPr>
          <a:lstStyle/>
          <a:p>
            <a:pPr algn="ctr"/>
            <a:r>
              <a:rPr lang="es-AR" sz="2400" b="1" dirty="0" smtClean="0"/>
              <a:t>JORNADA DE COMITÉ MIXTO EN CAÑADA  DE GOMEZ </a:t>
            </a:r>
            <a:br>
              <a:rPr lang="es-AR" sz="2400" b="1" dirty="0" smtClean="0"/>
            </a:br>
            <a:r>
              <a:rPr lang="es-AR" sz="2400" b="1" dirty="0" smtClean="0"/>
              <a:t>28 DE OCTUBRE DE 2014</a:t>
            </a:r>
            <a:endParaRPr lang="es-AR" sz="2400" b="1" dirty="0"/>
          </a:p>
        </p:txBody>
      </p:sp>
      <p:sp>
        <p:nvSpPr>
          <p:cNvPr id="8" name="7 CuadroTexto"/>
          <p:cNvSpPr txBox="1"/>
          <p:nvPr/>
        </p:nvSpPr>
        <p:spPr>
          <a:xfrm>
            <a:off x="0" y="6088559"/>
            <a:ext cx="9514626" cy="769441"/>
          </a:xfrm>
          <a:prstGeom prst="rect">
            <a:avLst/>
          </a:prstGeom>
          <a:noFill/>
        </p:spPr>
        <p:txBody>
          <a:bodyPr wrap="square" rtlCol="0">
            <a:spAutoFit/>
          </a:bodyPr>
          <a:lstStyle/>
          <a:p>
            <a:r>
              <a:rPr lang="es-AR" sz="2200" b="1" u="sng" dirty="0" smtClean="0"/>
              <a:t>ASISTENTES:</a:t>
            </a:r>
            <a:r>
              <a:rPr lang="es-AR" sz="2200" b="1" dirty="0" smtClean="0"/>
              <a:t>   MARCELA  GUASTONI   Y   LAURA   TASSI</a:t>
            </a:r>
            <a:br>
              <a:rPr lang="es-AR" sz="2200" b="1" dirty="0" smtClean="0"/>
            </a:br>
            <a:r>
              <a:rPr lang="es-AR" sz="2200" b="1" dirty="0" smtClean="0"/>
              <a:t>                             DELEGADAS DE COMITÉ MIXTO DEPARTAMENTAL</a:t>
            </a:r>
            <a:endParaRPr lang="es-AR" sz="2200" b="1" dirty="0"/>
          </a:p>
        </p:txBody>
      </p:sp>
    </p:spTree>
  </p:cSld>
  <p:clrMapOvr>
    <a:masterClrMapping/>
  </p:clrMapOvr>
  <p:transition spd="slow" advTm="3000">
    <p:wheel spokes="2"/>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347403_831790256886256_6128616971779352765_n.jpg"/>
          <p:cNvPicPr>
            <a:picLocks noChangeAspect="1"/>
          </p:cNvPicPr>
          <p:nvPr/>
        </p:nvPicPr>
        <p:blipFill>
          <a:blip r:embed="rId2"/>
          <a:stretch>
            <a:fillRect/>
          </a:stretch>
        </p:blipFill>
        <p:spPr>
          <a:xfrm rot="21046904">
            <a:off x="464523" y="1637096"/>
            <a:ext cx="4667283" cy="3500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63964_831790623552886_4986512126811593847_n.jpg"/>
          <p:cNvPicPr>
            <a:picLocks noChangeAspect="1"/>
          </p:cNvPicPr>
          <p:nvPr/>
        </p:nvPicPr>
        <p:blipFill>
          <a:blip r:embed="rId3"/>
          <a:stretch>
            <a:fillRect/>
          </a:stretch>
        </p:blipFill>
        <p:spPr>
          <a:xfrm rot="530652">
            <a:off x="4757858" y="1187085"/>
            <a:ext cx="3929072" cy="5238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CuadroTexto"/>
          <p:cNvSpPr txBox="1"/>
          <p:nvPr/>
        </p:nvSpPr>
        <p:spPr>
          <a:xfrm>
            <a:off x="785786" y="0"/>
            <a:ext cx="7562584" cy="830997"/>
          </a:xfrm>
          <a:prstGeom prst="rect">
            <a:avLst/>
          </a:prstGeom>
          <a:noFill/>
        </p:spPr>
        <p:txBody>
          <a:bodyPr wrap="none" rtlCol="0">
            <a:spAutoFit/>
          </a:bodyPr>
          <a:lstStyle/>
          <a:p>
            <a:pPr algn="ctr"/>
            <a:r>
              <a:rPr lang="es-AR" sz="2400" b="1" dirty="0" smtClean="0"/>
              <a:t>JORNADA  DE  COMITÉ  MIXTO  EN  LAS  PAREJAS  </a:t>
            </a:r>
            <a:br>
              <a:rPr lang="es-AR" sz="2400" b="1" dirty="0" smtClean="0"/>
            </a:br>
            <a:r>
              <a:rPr lang="es-AR" sz="2400" b="1" dirty="0" smtClean="0"/>
              <a:t> 29  DE  OCTUBRE  DE  2014</a:t>
            </a:r>
            <a:endParaRPr lang="es-AR" sz="2400" b="1" dirty="0"/>
          </a:p>
        </p:txBody>
      </p:sp>
      <p:sp>
        <p:nvSpPr>
          <p:cNvPr id="8" name="7 CuadroTexto"/>
          <p:cNvSpPr txBox="1"/>
          <p:nvPr/>
        </p:nvSpPr>
        <p:spPr>
          <a:xfrm>
            <a:off x="214282" y="5929330"/>
            <a:ext cx="4786346" cy="830997"/>
          </a:xfrm>
          <a:prstGeom prst="rect">
            <a:avLst/>
          </a:prstGeom>
          <a:noFill/>
        </p:spPr>
        <p:txBody>
          <a:bodyPr wrap="square" rtlCol="0">
            <a:spAutoFit/>
          </a:bodyPr>
          <a:lstStyle/>
          <a:p>
            <a:r>
              <a:rPr lang="es-AR" sz="2400" b="1" dirty="0" smtClean="0"/>
              <a:t>DISERTANTE:</a:t>
            </a:r>
            <a:br>
              <a:rPr lang="es-AR" sz="2400" b="1" dirty="0" smtClean="0"/>
            </a:br>
            <a:r>
              <a:rPr lang="es-AR" sz="2400" b="1" dirty="0" smtClean="0"/>
              <a:t>DR. DIEGO CALLEJA</a:t>
            </a:r>
            <a:endParaRPr lang="es-AR" sz="2400" b="1" dirty="0"/>
          </a:p>
        </p:txBody>
      </p:sp>
    </p:spTree>
  </p:cSld>
  <p:clrMapOvr>
    <a:masterClrMapping/>
  </p:clrMapOvr>
  <p:transition spd="slow" advTm="3000">
    <p:wheel spokes="2"/>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640988_841387609259854_7925502404447605979_n.jpg"/>
          <p:cNvPicPr>
            <a:picLocks noChangeAspect="1"/>
          </p:cNvPicPr>
          <p:nvPr/>
        </p:nvPicPr>
        <p:blipFill>
          <a:blip r:embed="rId2"/>
          <a:stretch>
            <a:fillRect/>
          </a:stretch>
        </p:blipFill>
        <p:spPr>
          <a:xfrm rot="21148501">
            <a:off x="242726" y="1271594"/>
            <a:ext cx="4122140" cy="3091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10368258_841387672593181_3834233231920623121_n.jpg"/>
          <p:cNvPicPr>
            <a:picLocks noChangeAspect="1"/>
          </p:cNvPicPr>
          <p:nvPr/>
        </p:nvPicPr>
        <p:blipFill>
          <a:blip r:embed="rId3"/>
          <a:stretch>
            <a:fillRect/>
          </a:stretch>
        </p:blipFill>
        <p:spPr>
          <a:xfrm rot="618399">
            <a:off x="4309587" y="1469863"/>
            <a:ext cx="4508115" cy="3381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10300985_841387702593178_2279672243004603453_n.jpg"/>
          <p:cNvPicPr>
            <a:picLocks noChangeAspect="1"/>
          </p:cNvPicPr>
          <p:nvPr/>
        </p:nvPicPr>
        <p:blipFill>
          <a:blip r:embed="rId4"/>
          <a:stretch>
            <a:fillRect/>
          </a:stretch>
        </p:blipFill>
        <p:spPr>
          <a:xfrm rot="21294217">
            <a:off x="1920272" y="3458176"/>
            <a:ext cx="4287654" cy="3215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CuadroTexto"/>
          <p:cNvSpPr txBox="1"/>
          <p:nvPr/>
        </p:nvSpPr>
        <p:spPr>
          <a:xfrm>
            <a:off x="214250" y="0"/>
            <a:ext cx="8929750" cy="830997"/>
          </a:xfrm>
          <a:prstGeom prst="rect">
            <a:avLst/>
          </a:prstGeom>
          <a:noFill/>
        </p:spPr>
        <p:txBody>
          <a:bodyPr wrap="square" rtlCol="0">
            <a:spAutoFit/>
          </a:bodyPr>
          <a:lstStyle/>
          <a:p>
            <a:pPr algn="ctr"/>
            <a:r>
              <a:rPr lang="es-AR" sz="2400" b="1" dirty="0" smtClean="0"/>
              <a:t>JORNADA  DE  COMITÉ  MIXTO  EN  CAÑADA  DE  GOMEZ </a:t>
            </a:r>
            <a:br>
              <a:rPr lang="es-AR" sz="2400" b="1" dirty="0" smtClean="0"/>
            </a:br>
            <a:r>
              <a:rPr lang="es-AR" sz="2400" b="1" dirty="0" smtClean="0"/>
              <a:t>13 DE NOVIEMBRE DE 2014</a:t>
            </a:r>
            <a:endParaRPr lang="es-AR" sz="2400" b="1" dirty="0"/>
          </a:p>
        </p:txBody>
      </p:sp>
    </p:spTree>
  </p:cSld>
  <p:clrMapOvr>
    <a:masterClrMapping/>
  </p:clrMapOvr>
  <p:transition spd="slow" advTm="3000">
    <p:wheel spokes="2"/>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1428736"/>
            <a:ext cx="8643966" cy="4308872"/>
          </a:xfrm>
          <a:prstGeom prst="rect">
            <a:avLst/>
          </a:prstGeom>
          <a:noFill/>
        </p:spPr>
        <p:txBody>
          <a:bodyPr wrap="square" lIns="91440" tIns="45720" rIns="91440" bIns="45720">
            <a:spAutoFit/>
          </a:bodyPr>
          <a:lstStyle/>
          <a:p>
            <a:pPr algn="ctr"/>
            <a:endParaRPr lang="es-ES" sz="2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REUNION INFORMATIVA: CONVOCATORIA A CONCURSOS DE ASCENSO DIRECTIVOS Y NO DIRECTIVOS.</a:t>
            </a:r>
            <a:b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ESPACIO DE PARTICIPACION, INFORMACION, REFLEXION Y DEBATE .</a:t>
            </a:r>
            <a:b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DISERTANTES: DR. DIEGO CALLEJA Y MIEMBROS DE COMISION DIRECTIVA DEPARTAMENTAL.</a:t>
            </a:r>
            <a:b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ESCUELA Nº 1232, LAS PAREJAS</a:t>
            </a:r>
            <a:b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NOVIEMBRE 2014  -</a:t>
            </a:r>
            <a:endParaRPr lang="es-ES" sz="32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7000">
    <p:wheel spokes="2"/>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553255_845199892211959_926521834904041691_n.jpg"/>
          <p:cNvPicPr>
            <a:picLocks noChangeAspect="1"/>
          </p:cNvPicPr>
          <p:nvPr/>
        </p:nvPicPr>
        <p:blipFill>
          <a:blip r:embed="rId2"/>
          <a:stretch>
            <a:fillRect/>
          </a:stretch>
        </p:blipFill>
        <p:spPr>
          <a:xfrm rot="21303237">
            <a:off x="2857488" y="2285992"/>
            <a:ext cx="3857652" cy="2893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10401506_845198578878757_1994543025021140703_n.jpg"/>
          <p:cNvPicPr>
            <a:picLocks noChangeAspect="1"/>
          </p:cNvPicPr>
          <p:nvPr/>
        </p:nvPicPr>
        <p:blipFill>
          <a:blip r:embed="rId3"/>
          <a:stretch>
            <a:fillRect/>
          </a:stretch>
        </p:blipFill>
        <p:spPr>
          <a:xfrm rot="21297722">
            <a:off x="357158" y="142852"/>
            <a:ext cx="3786214" cy="2839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10408598_845199158878699_1359775158837315742_n.jpg"/>
          <p:cNvPicPr>
            <a:picLocks noChangeAspect="1"/>
          </p:cNvPicPr>
          <p:nvPr/>
        </p:nvPicPr>
        <p:blipFill>
          <a:blip r:embed="rId4"/>
          <a:stretch>
            <a:fillRect/>
          </a:stretch>
        </p:blipFill>
        <p:spPr>
          <a:xfrm rot="392933">
            <a:off x="5214942" y="214290"/>
            <a:ext cx="3643306" cy="2732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Imagen" descr="10006183_845198558878759_3475642442948602224_n.jpg"/>
          <p:cNvPicPr>
            <a:picLocks noChangeAspect="1"/>
          </p:cNvPicPr>
          <p:nvPr/>
        </p:nvPicPr>
        <p:blipFill>
          <a:blip r:embed="rId5"/>
          <a:stretch>
            <a:fillRect/>
          </a:stretch>
        </p:blipFill>
        <p:spPr>
          <a:xfrm rot="21353472">
            <a:off x="357158" y="3000372"/>
            <a:ext cx="2893221" cy="3857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Imagen" descr="10636267_845199655545316_8916290691070793298_n.jpg"/>
          <p:cNvPicPr>
            <a:picLocks noChangeAspect="1"/>
          </p:cNvPicPr>
          <p:nvPr/>
        </p:nvPicPr>
        <p:blipFill>
          <a:blip r:embed="rId6"/>
          <a:stretch>
            <a:fillRect/>
          </a:stretch>
        </p:blipFill>
        <p:spPr>
          <a:xfrm rot="255962">
            <a:off x="4857752" y="3786190"/>
            <a:ext cx="3862396" cy="2896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1142984"/>
            <a:ext cx="8643966" cy="4801314"/>
          </a:xfrm>
          <a:prstGeom prst="rect">
            <a:avLst/>
          </a:prstGeom>
          <a:noFill/>
        </p:spPr>
        <p:txBody>
          <a:bodyPr wrap="square" lIns="91440" tIns="45720" rIns="91440" bIns="45720">
            <a:spAutoFit/>
          </a:bodyPr>
          <a:lstStyle/>
          <a:p>
            <a:pPr algn="ctr"/>
            <a:endParaRPr lang="es-ES" sz="2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endParaRPr lang="es-ES" sz="2200" b="1"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2600" b="1" u="sng"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JORNADA S DE METODOLOGIA, CORRECCION Y</a:t>
            </a:r>
            <a:br>
              <a:rPr lang="es-ES" sz="2600" b="1" u="sng"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2600" b="1" u="sng"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PLANIFICACION EN NATACION.</a:t>
            </a:r>
            <a:r>
              <a:rPr lang="es-ES" sz="2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2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2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t>
            </a:r>
            <a:r>
              <a:rPr lang="es-AR" sz="2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ESTAS INSTANCIAS DE ENCUENTRO, REFLEXIÓN Y CAPACITACIÓN FUERON ORGANIZADAS POR GRUPO 757, MUNICIPALIDAD DE LAS ROSAS Y AMSAFE DELEGACIÓN BELGRANO.</a:t>
            </a:r>
            <a:br>
              <a:rPr lang="es-AR" sz="2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AR" sz="2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AR" sz="2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AR" sz="2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DISERTANTE: PROF. LIC. MARIO GAZZOLA</a:t>
            </a:r>
            <a:br>
              <a:rPr lang="es-AR" sz="2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NOVIEMBRE 2014  -</a:t>
            </a:r>
            <a:endParaRPr lang="es-ES" sz="3200" b="1"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10000">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14282" y="1857364"/>
            <a:ext cx="8643966" cy="3877985"/>
          </a:xfrm>
          <a:prstGeom prst="rect">
            <a:avLst/>
          </a:prstGeom>
          <a:noFill/>
        </p:spPr>
        <p:txBody>
          <a:bodyPr wrap="square" lIns="91440" tIns="45720" rIns="91440" bIns="45720">
            <a:spAutoFit/>
          </a:bodyPr>
          <a:lstStyle/>
          <a:p>
            <a:pPr algn="ctr"/>
            <a:r>
              <a:rPr lang="es-ES" sz="30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TRANSPORTE Y MATERIAL PAGO A DOCENTES QUE REALIZARON LA FORMACION PARA ASCENSO A CARGOS DIRECTIVOS EN ROSARIO, DURANTE 6 MODULOS, 2 ENCUENTROS POR CADA UNO.</a:t>
            </a: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0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(TOTAL 12 VIAJES )</a:t>
            </a:r>
          </a:p>
          <a:p>
            <a:pPr algn="ctr"/>
            <a:endPar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DE MARZO A JULIO 2014 -</a:t>
            </a:r>
            <a:endParaRPr lang="es-ES" sz="32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10000">
    <p:wheel spokes="2"/>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463543_846356155429666_5559622873115026963_n.jpg"/>
          <p:cNvPicPr>
            <a:picLocks noChangeAspect="1"/>
          </p:cNvPicPr>
          <p:nvPr/>
        </p:nvPicPr>
        <p:blipFill>
          <a:blip r:embed="rId2"/>
          <a:stretch>
            <a:fillRect/>
          </a:stretch>
        </p:blipFill>
        <p:spPr>
          <a:xfrm>
            <a:off x="285720" y="214290"/>
            <a:ext cx="3600456" cy="2700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10402458_846355965429685_22003221497328719_n.jpg"/>
          <p:cNvPicPr>
            <a:picLocks noChangeAspect="1"/>
          </p:cNvPicPr>
          <p:nvPr/>
        </p:nvPicPr>
        <p:blipFill>
          <a:blip r:embed="rId3"/>
          <a:stretch>
            <a:fillRect/>
          </a:stretch>
        </p:blipFill>
        <p:spPr>
          <a:xfrm rot="622461">
            <a:off x="4065674" y="294118"/>
            <a:ext cx="3505205" cy="2628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10553591_846356065429675_2730480921255840693_n.jpg"/>
          <p:cNvPicPr>
            <a:picLocks noChangeAspect="1"/>
          </p:cNvPicPr>
          <p:nvPr/>
        </p:nvPicPr>
        <p:blipFill>
          <a:blip r:embed="rId4"/>
          <a:stretch>
            <a:fillRect/>
          </a:stretch>
        </p:blipFill>
        <p:spPr>
          <a:xfrm rot="21035945">
            <a:off x="194804" y="2916912"/>
            <a:ext cx="3571900" cy="267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10354142_846363935428888_5841825147433223200_n.jpg"/>
          <p:cNvPicPr>
            <a:picLocks noChangeAspect="1"/>
          </p:cNvPicPr>
          <p:nvPr/>
        </p:nvPicPr>
        <p:blipFill>
          <a:blip r:embed="rId5"/>
          <a:stretch>
            <a:fillRect/>
          </a:stretch>
        </p:blipFill>
        <p:spPr>
          <a:xfrm rot="404005">
            <a:off x="5130036" y="2073540"/>
            <a:ext cx="3857652" cy="2893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Imagen" descr="10402620_846357138762901_3771751804590258994_n.jpg"/>
          <p:cNvPicPr>
            <a:picLocks noChangeAspect="1"/>
          </p:cNvPicPr>
          <p:nvPr/>
        </p:nvPicPr>
        <p:blipFill>
          <a:blip r:embed="rId6"/>
          <a:stretch>
            <a:fillRect/>
          </a:stretch>
        </p:blipFill>
        <p:spPr>
          <a:xfrm>
            <a:off x="3286116" y="4071942"/>
            <a:ext cx="3786214" cy="2625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1142984"/>
            <a:ext cx="8643966" cy="4401205"/>
          </a:xfrm>
          <a:prstGeom prst="rect">
            <a:avLst/>
          </a:prstGeom>
          <a:noFill/>
        </p:spPr>
        <p:txBody>
          <a:bodyPr wrap="square" lIns="91440" tIns="45720" rIns="91440" bIns="45720">
            <a:spAutoFit/>
          </a:bodyPr>
          <a:lstStyle/>
          <a:p>
            <a:pPr algn="ctr"/>
            <a:endParaRPr lang="es-ES" sz="22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endParaRPr lang="es-ES" sz="2200" b="1"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2600" b="1" u="sng"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JORNADA  DE  ENCUENTRO  DE  ESCUELAS  RURALES </a:t>
            </a:r>
            <a:br>
              <a:rPr lang="es-ES" sz="2600" b="1" u="sng"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2600" b="1" u="sng"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2600" b="1" u="sng"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AR" sz="2600" b="1" dirty="0" smtClean="0">
                <a:ln w="17780" cmpd="sng">
                  <a:solidFill>
                    <a:schemeClr val="tx1"/>
                  </a:solidFill>
                  <a:prstDash val="solid"/>
                  <a:miter lim="800000"/>
                </a:ln>
                <a:effectLst>
                  <a:outerShdw blurRad="38100" dist="38100" dir="2700000" algn="tl">
                    <a:srgbClr val="000000">
                      <a:alpha val="43137"/>
                    </a:srgbClr>
                  </a:outerShdw>
                </a:effectLst>
                <a:latin typeface="Arial Rounded MT Bold" pitchFamily="34" charset="0"/>
              </a:rPr>
              <a:t> ASISTIMOS </a:t>
            </a:r>
            <a:r>
              <a:rPr lang="es-AR" sz="2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Y COLABORAMOS EN EL ENCUENTRO DE INSTITUCIONES RURALES, ORGANIZADO POR EL C.E.R. Nº 179  PABLO PIZZURNO DE CAMPO MARINZALDA, TORTUGAS.</a:t>
            </a:r>
            <a:r>
              <a:rPr lang="es-ES" sz="2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2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NOVIEMBRE 2014  -</a:t>
            </a:r>
            <a:endParaRPr lang="es-ES" sz="3200" b="1"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8000">
    <p:wheel spokes="2"/>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470253_845220902209858_8007476284116001367_n.jpg"/>
          <p:cNvPicPr>
            <a:picLocks noChangeAspect="1"/>
          </p:cNvPicPr>
          <p:nvPr/>
        </p:nvPicPr>
        <p:blipFill>
          <a:blip r:embed="rId2"/>
          <a:stretch>
            <a:fillRect/>
          </a:stretch>
        </p:blipFill>
        <p:spPr>
          <a:xfrm rot="739458">
            <a:off x="4466892" y="786482"/>
            <a:ext cx="4377185" cy="3282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10730807_845221005543181_9136511109087472731_n.jpg"/>
          <p:cNvPicPr>
            <a:picLocks noChangeAspect="1"/>
          </p:cNvPicPr>
          <p:nvPr/>
        </p:nvPicPr>
        <p:blipFill>
          <a:blip r:embed="rId3"/>
          <a:stretch>
            <a:fillRect/>
          </a:stretch>
        </p:blipFill>
        <p:spPr>
          <a:xfrm rot="20856675">
            <a:off x="302159" y="789868"/>
            <a:ext cx="4391154" cy="3293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Foto0232.jpg"/>
          <p:cNvPicPr>
            <a:picLocks noChangeAspect="1"/>
          </p:cNvPicPr>
          <p:nvPr/>
        </p:nvPicPr>
        <p:blipFill>
          <a:blip r:embed="rId4" cstate="print"/>
          <a:stretch>
            <a:fillRect/>
          </a:stretch>
        </p:blipFill>
        <p:spPr>
          <a:xfrm>
            <a:off x="1928794" y="3286124"/>
            <a:ext cx="4478474" cy="3358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1928802"/>
            <a:ext cx="8643966" cy="3970318"/>
          </a:xfrm>
          <a:prstGeom prst="rect">
            <a:avLst/>
          </a:prstGeom>
          <a:noFill/>
        </p:spPr>
        <p:txBody>
          <a:bodyPr wrap="square" lIns="91440" tIns="45720" rIns="91440" bIns="45720">
            <a:spAutoFit/>
          </a:bodyPr>
          <a:lstStyle/>
          <a:p>
            <a:pPr algn="ctr"/>
            <a:endParaRPr lang="es-ES" sz="2600" b="1" u="sng"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endParaRPr lang="es-ES" sz="2600" b="1" u="sng"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30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LANZAMIENTO DE LA TARJETA</a:t>
            </a:r>
            <a:br>
              <a:rPr lang="es-ES" sz="30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0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t>
            </a:r>
            <a:r>
              <a:rPr lang="es-ES" sz="3000" b="1" u="sng"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“CABAL  AMSAFE”</a:t>
            </a:r>
            <a:r>
              <a:rPr lang="es-ES" sz="3000" b="1" dirty="0" smtClean="0">
                <a:ln w="17780" cmpd="sng">
                  <a:solidFill>
                    <a:schemeClr val="tx1"/>
                  </a:solidFill>
                  <a:prstDash val="solid"/>
                  <a:miter lim="800000"/>
                </a:ln>
                <a:latin typeface="Arial Rounded MT Bold" pitchFamily="34" charset="0"/>
              </a:rPr>
              <a:t>  </a:t>
            </a:r>
            <a:br>
              <a:rPr lang="es-ES" sz="3000" b="1" dirty="0" smtClean="0">
                <a:ln w="17780" cmpd="sng">
                  <a:solidFill>
                    <a:schemeClr val="tx1"/>
                  </a:solidFill>
                  <a:prstDash val="solid"/>
                  <a:miter lim="800000"/>
                </a:ln>
                <a:latin typeface="Arial Rounded MT Bold" pitchFamily="34" charset="0"/>
              </a:rPr>
            </a:br>
            <a:r>
              <a:rPr lang="es-ES" sz="30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EN  CONVENIO CON  EL  BANCO  CREDICOOP</a:t>
            </a:r>
          </a:p>
          <a:p>
            <a:pPr algn="ctr"/>
            <a:endParaRPr lang="es-ES" sz="2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t>
            </a:r>
            <a:r>
              <a:rPr lang="es-ES" sz="3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DICIEMBRE</a:t>
            </a:r>
            <a:r>
              <a:rPr lang="es-ES" sz="3200" b="1"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2014  -</a:t>
            </a:r>
            <a:endParaRPr lang="es-ES" sz="3200" b="1"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Foto0327.jpg"/>
          <p:cNvPicPr>
            <a:picLocks noChangeAspect="1"/>
          </p:cNvPicPr>
          <p:nvPr/>
        </p:nvPicPr>
        <p:blipFill>
          <a:blip r:embed="rId2" cstate="print"/>
          <a:stretch>
            <a:fillRect/>
          </a:stretch>
        </p:blipFill>
        <p:spPr>
          <a:xfrm rot="176918">
            <a:off x="3530873" y="2718472"/>
            <a:ext cx="5211166" cy="3908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CAM00011.jpg"/>
          <p:cNvPicPr>
            <a:picLocks noChangeAspect="1"/>
          </p:cNvPicPr>
          <p:nvPr/>
        </p:nvPicPr>
        <p:blipFill>
          <a:blip r:embed="rId3" cstate="print"/>
          <a:stretch>
            <a:fillRect/>
          </a:stretch>
        </p:blipFill>
        <p:spPr>
          <a:xfrm rot="21060398">
            <a:off x="622661" y="629180"/>
            <a:ext cx="3698362" cy="2773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Imagen" descr="CAM00006.jpg"/>
          <p:cNvPicPr>
            <a:picLocks noChangeAspect="1"/>
          </p:cNvPicPr>
          <p:nvPr/>
        </p:nvPicPr>
        <p:blipFill>
          <a:blip r:embed="rId4"/>
          <a:stretch>
            <a:fillRect/>
          </a:stretch>
        </p:blipFill>
        <p:spPr>
          <a:xfrm rot="270404">
            <a:off x="4469269" y="206975"/>
            <a:ext cx="3688638" cy="2766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Imagen" descr="CAM00008.jpg"/>
          <p:cNvPicPr>
            <a:picLocks noChangeAspect="1"/>
          </p:cNvPicPr>
          <p:nvPr/>
        </p:nvPicPr>
        <p:blipFill>
          <a:blip r:embed="rId5"/>
          <a:stretch>
            <a:fillRect/>
          </a:stretch>
        </p:blipFill>
        <p:spPr>
          <a:xfrm rot="514803">
            <a:off x="319209" y="3530094"/>
            <a:ext cx="3467442" cy="2624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1928802"/>
            <a:ext cx="8643966" cy="2862322"/>
          </a:xfrm>
          <a:prstGeom prst="rect">
            <a:avLst/>
          </a:prstGeom>
          <a:noFill/>
        </p:spPr>
        <p:txBody>
          <a:bodyPr wrap="square" lIns="91440" tIns="45720" rIns="91440" bIns="45720">
            <a:spAutoFit/>
          </a:bodyPr>
          <a:lstStyle/>
          <a:p>
            <a:pPr algn="ctr"/>
            <a:endParaRPr lang="es-ES" sz="2600" b="1" u="sng"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2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REINTEGRO POR VIATICOS POR 5º AÑO CONSECUTIVO A DOCENTES  AFILIADOS DEL DEPARTAMENTO QUE VIAJAN A TRABAJAR</a:t>
            </a:r>
          </a:p>
          <a:p>
            <a:pPr algn="ctr"/>
            <a:endPar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t>
            </a:r>
            <a:r>
              <a:rPr lang="es-ES" sz="3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DICIEMBRE</a:t>
            </a:r>
            <a:r>
              <a:rPr lang="es-ES" sz="3200" b="1"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2014  -</a:t>
            </a:r>
            <a:endParaRPr lang="es-ES" sz="3200" b="1"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1928802"/>
            <a:ext cx="8643966" cy="2769989"/>
          </a:xfrm>
          <a:prstGeom prst="rect">
            <a:avLst/>
          </a:prstGeom>
          <a:noFill/>
        </p:spPr>
        <p:txBody>
          <a:bodyPr wrap="square" lIns="91440" tIns="45720" rIns="91440" bIns="45720">
            <a:spAutoFit/>
          </a:bodyPr>
          <a:lstStyle/>
          <a:p>
            <a:pPr algn="ctr"/>
            <a:endParaRPr lang="es-ES" sz="2600" b="1" u="sng"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3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VIAJE A ROSARIO TITULARIZACIONES DE IPE</a:t>
            </a:r>
          </a:p>
          <a:p>
            <a:pPr algn="ctr"/>
            <a:endPar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2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b="1"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t>
            </a:r>
            <a:r>
              <a:rPr lang="es-ES" sz="32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DICIEMBRE</a:t>
            </a:r>
            <a:r>
              <a:rPr lang="es-ES" sz="3200" b="1"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2014  -</a:t>
            </a:r>
            <a:endParaRPr lang="es-ES" sz="3200" b="1"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10805804_866630303402251_2089167200432755807_n.jpg"/>
          <p:cNvPicPr>
            <a:picLocks noChangeAspect="1"/>
          </p:cNvPicPr>
          <p:nvPr/>
        </p:nvPicPr>
        <p:blipFill>
          <a:blip r:embed="rId2"/>
          <a:stretch>
            <a:fillRect/>
          </a:stretch>
        </p:blipFill>
        <p:spPr>
          <a:xfrm>
            <a:off x="2786050" y="2214554"/>
            <a:ext cx="4143372" cy="3107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Imagen" descr="Foto0331.jpg"/>
          <p:cNvPicPr>
            <a:picLocks noChangeAspect="1"/>
          </p:cNvPicPr>
          <p:nvPr/>
        </p:nvPicPr>
        <p:blipFill>
          <a:blip r:embed="rId3" cstate="print"/>
          <a:stretch>
            <a:fillRect/>
          </a:stretch>
        </p:blipFill>
        <p:spPr>
          <a:xfrm rot="21307744">
            <a:off x="323594" y="363873"/>
            <a:ext cx="3639386" cy="2729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9 Imagen" descr="Foto0332.jpg"/>
          <p:cNvPicPr>
            <a:picLocks noChangeAspect="1"/>
          </p:cNvPicPr>
          <p:nvPr/>
        </p:nvPicPr>
        <p:blipFill>
          <a:blip r:embed="rId4" cstate="print"/>
          <a:stretch>
            <a:fillRect/>
          </a:stretch>
        </p:blipFill>
        <p:spPr>
          <a:xfrm rot="386711">
            <a:off x="5233352" y="3832586"/>
            <a:ext cx="3764094" cy="2823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10 Imagen" descr="Foto0344.jpg"/>
          <p:cNvPicPr>
            <a:picLocks noChangeAspect="1"/>
          </p:cNvPicPr>
          <p:nvPr/>
        </p:nvPicPr>
        <p:blipFill>
          <a:blip r:embed="rId5" cstate="print"/>
          <a:stretch>
            <a:fillRect/>
          </a:stretch>
        </p:blipFill>
        <p:spPr>
          <a:xfrm rot="21185622">
            <a:off x="357158" y="3857628"/>
            <a:ext cx="3621218" cy="2715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11 Imagen" descr="Foto0335.jpg"/>
          <p:cNvPicPr>
            <a:picLocks noChangeAspect="1"/>
          </p:cNvPicPr>
          <p:nvPr/>
        </p:nvPicPr>
        <p:blipFill>
          <a:blip r:embed="rId6" cstate="print"/>
          <a:stretch>
            <a:fillRect/>
          </a:stretch>
        </p:blipFill>
        <p:spPr>
          <a:xfrm rot="422755">
            <a:off x="5358094" y="198337"/>
            <a:ext cx="3390352" cy="2542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2428868"/>
            <a:ext cx="8643966" cy="2123658"/>
          </a:xfrm>
          <a:prstGeom prst="rect">
            <a:avLst/>
          </a:prstGeom>
          <a:noFill/>
        </p:spPr>
        <p:txBody>
          <a:bodyPr wrap="square" lIns="91440" tIns="45720" rIns="91440" bIns="45720">
            <a:spAutoFit/>
          </a:bodyPr>
          <a:lstStyle/>
          <a:p>
            <a:pPr algn="ctr"/>
            <a:r>
              <a:rPr lang="es-ES" sz="6600" b="1"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DURANTE   TODO      EL  AÑO  ….</a:t>
            </a:r>
            <a:endParaRPr lang="es-ES" sz="6600" b="1"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2857496"/>
            <a:ext cx="8643966" cy="2554545"/>
          </a:xfrm>
          <a:prstGeom prst="rect">
            <a:avLst/>
          </a:prstGeom>
          <a:noFill/>
        </p:spPr>
        <p:txBody>
          <a:bodyPr wrap="square" lIns="91440" tIns="45720" rIns="91440" bIns="45720">
            <a:spAutoFit/>
          </a:bodyPr>
          <a:lstStyle/>
          <a:p>
            <a:pPr algn="ct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VISITAS A ESCUELAS RURALES Y URBANAS</a:t>
            </a:r>
          </a:p>
          <a:p>
            <a:pPr algn="ctr"/>
            <a:endParaRPr lang="es-ES" sz="3200"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endParaRPr lang="es-ES" sz="32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571472" y="2071678"/>
            <a:ext cx="8215370" cy="3554819"/>
          </a:xfrm>
          <a:prstGeom prst="rect">
            <a:avLst/>
          </a:prstGeom>
          <a:noFill/>
        </p:spPr>
        <p:txBody>
          <a:bodyPr wrap="square" lIns="91440" tIns="45720" rIns="91440" bIns="45720">
            <a:spAutoFit/>
          </a:bodyPr>
          <a:lstStyle/>
          <a:p>
            <a:pPr algn="ctr"/>
            <a: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ORGANIZACIÓN Y REALIZACION DEL </a:t>
            </a:r>
            <a:b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ACTO POR LA MEMORIA EN E.E.S.O. Nº352, BOUQUET.</a:t>
            </a:r>
            <a:b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 MARZO 2014 - </a:t>
            </a:r>
            <a:endParaRPr lang="es-ES" sz="45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2428868"/>
            <a:ext cx="8643966" cy="3046988"/>
          </a:xfrm>
          <a:prstGeom prst="rect">
            <a:avLst/>
          </a:prstGeom>
          <a:noFill/>
        </p:spPr>
        <p:txBody>
          <a:bodyPr wrap="square" lIns="91440" tIns="45720" rIns="91440" bIns="45720">
            <a:spAutoFit/>
          </a:bodyPr>
          <a:lstStyle/>
          <a:p>
            <a:pPr algn="ct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DONACION DE BANDERA DE CEREMONIAS A ESCUELA Nº 940 DE LAS ROSAS</a:t>
            </a:r>
          </a:p>
          <a:p>
            <a:pPr algn="ctr"/>
            <a:endParaRPr lang="es-ES" sz="3200"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endParaRPr lang="es-ES" sz="32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2857496"/>
            <a:ext cx="8643966" cy="1569660"/>
          </a:xfrm>
          <a:prstGeom prst="rect">
            <a:avLst/>
          </a:prstGeom>
          <a:noFill/>
        </p:spPr>
        <p:txBody>
          <a:bodyPr wrap="square" lIns="91440" tIns="45720" rIns="91440" bIns="45720">
            <a:spAutoFit/>
          </a:bodyPr>
          <a:lstStyle/>
          <a:p>
            <a:pPr algn="ct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CONVENIO CON PILETA CLIMATIZADA DE SPORTIVO LAS PAREJAS PARA EL USO DE AFILIADOS QUE LO REQUIERAN</a:t>
            </a:r>
            <a:endParaRPr lang="es-ES" sz="32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7000">
    <p:wheel spokes="2"/>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2857496"/>
            <a:ext cx="8643966" cy="2062103"/>
          </a:xfrm>
          <a:prstGeom prst="rect">
            <a:avLst/>
          </a:prstGeom>
          <a:noFill/>
        </p:spPr>
        <p:txBody>
          <a:bodyPr wrap="square" lIns="91440" tIns="45720" rIns="91440" bIns="45720">
            <a:spAutoFit/>
          </a:bodyPr>
          <a:lstStyle/>
          <a:p>
            <a:pPr algn="ct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GESTION DE PRESTAMOS PERSONALES, Y OTROS TRAMITES EN REGIONAL V Y VI, I.A.P.O.S., MINISTERIO DE EDUCACION EN SANTA FE, Y CAJA DE JUBILACIONES.</a:t>
            </a:r>
            <a:endParaRPr lang="es-ES" sz="32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8000">
    <p:wheel spokes="2"/>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2857496"/>
            <a:ext cx="8643966" cy="1569660"/>
          </a:xfrm>
          <a:prstGeom prst="rect">
            <a:avLst/>
          </a:prstGeom>
          <a:noFill/>
        </p:spPr>
        <p:txBody>
          <a:bodyPr wrap="square" lIns="91440" tIns="45720" rIns="91440" bIns="45720">
            <a:spAutoFit/>
          </a:bodyPr>
          <a:lstStyle/>
          <a:p>
            <a:pPr algn="ct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REINTEGROS Y ORDENES PARA HOTELES QUE POSEEN CONVENIO CON AMSAFE, EN MAS DE 15 PROVINCIAS.</a:t>
            </a:r>
            <a:endParaRPr lang="es-ES" sz="32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8000">
    <p:wheel spokes="2"/>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2857496"/>
            <a:ext cx="8643966" cy="1569660"/>
          </a:xfrm>
          <a:prstGeom prst="rect">
            <a:avLst/>
          </a:prstGeom>
          <a:noFill/>
        </p:spPr>
        <p:txBody>
          <a:bodyPr wrap="square" lIns="91440" tIns="45720" rIns="91440" bIns="45720">
            <a:spAutoFit/>
          </a:bodyPr>
          <a:lstStyle/>
          <a:p>
            <a:pPr algn="ct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PAGO DE ASIGNACIONES FAMILIARES POR NACIMIENTO Y MATRIMONIO.</a:t>
            </a:r>
          </a:p>
          <a:p>
            <a:pPr algn="ctr"/>
            <a:endParaRPr lang="es-ES" sz="32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14282" y="2357430"/>
            <a:ext cx="8643966" cy="5509200"/>
          </a:xfrm>
          <a:prstGeom prst="rect">
            <a:avLst/>
          </a:prstGeom>
          <a:noFill/>
        </p:spPr>
        <p:txBody>
          <a:bodyPr wrap="square" lIns="91440" tIns="45720" rIns="91440" bIns="45720">
            <a:spAutoFit/>
          </a:bodyPr>
          <a:lstStyle/>
          <a:p>
            <a:pPr algn="ct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ASISTENCIA SOLIDARIA POR SALUD, CAPACITACIONES Y TRAMITES VARIOS  A DELEGADOS Y DOCENTES DE BASE, AFILIADOS ACTIVOS Y PASIVOS.</a:t>
            </a:r>
          </a:p>
          <a:p>
            <a:pPr algn="ctr"/>
            <a:endPar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endPar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endPar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endPar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endParaRPr lang="es-ES" sz="32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1928802"/>
            <a:ext cx="8643966" cy="4031873"/>
          </a:xfrm>
          <a:prstGeom prst="rect">
            <a:avLst/>
          </a:prstGeom>
          <a:noFill/>
        </p:spPr>
        <p:txBody>
          <a:bodyPr wrap="square" lIns="91440" tIns="45720" rIns="91440" bIns="45720">
            <a:spAutoFit/>
          </a:bodyPr>
          <a:lstStyle/>
          <a:p>
            <a:pPr algn="ct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ASISTENCIA A LOS AFILIADOS EN LA DELEGACION: IMPRESIÓN DE RECIBOS DE SUELDO, INSCRIPCION A CONCURSOS, INSCRIPCION A SUPLENCIA Y TITULARIZACIONES, CARGAS DE LICENCIAS MEDICAS, ETC.</a:t>
            </a:r>
          </a:p>
          <a:p>
            <a:pPr algn="ctr"/>
            <a:endPar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endParaRPr lang="es-ES" sz="32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10000">
    <p:wheel spokes="2"/>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14282" y="2500306"/>
            <a:ext cx="8643966" cy="2492990"/>
          </a:xfrm>
          <a:prstGeom prst="rect">
            <a:avLst/>
          </a:prstGeom>
          <a:noFill/>
        </p:spPr>
        <p:txBody>
          <a:bodyPr wrap="square" lIns="91440" tIns="45720" rIns="91440" bIns="45720">
            <a:spAutoFit/>
          </a:bodyPr>
          <a:lstStyle/>
          <a:p>
            <a:pPr algn="ct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ENCUENTROS DE DEBATES Y DISCUSION SALARIAL 2014, REALIZADOS SILMUTANEAMENTE EN TRES LOCALIDADES DEL DEPARTAMENTO</a:t>
            </a:r>
            <a:b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28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(LAS PAREJAS, ARMSTRONG Y LAS ROSAS)</a:t>
            </a:r>
            <a:endParaRPr lang="es-ES" sz="28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10000">
    <p:wheel spokes="2"/>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14282" y="2500306"/>
            <a:ext cx="8643966" cy="3046988"/>
          </a:xfrm>
          <a:prstGeom prst="rect">
            <a:avLst/>
          </a:prstGeom>
          <a:noFill/>
        </p:spPr>
        <p:txBody>
          <a:bodyPr wrap="square" lIns="91440" tIns="45720" rIns="91440" bIns="45720">
            <a:spAutoFit/>
          </a:bodyPr>
          <a:lstStyle/>
          <a:p>
            <a:pPr algn="ctr"/>
            <a:r>
              <a:rPr lang="es-ES" sz="3200"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REUNIONES LOCALES Y PROVINCIALES POR REFORMA CURRICULAR EN NIVEL SUPERIOR, PROPICIANDO INSTANCIAS DE DEBATE Y REFLEXION.</a:t>
            </a:r>
          </a:p>
          <a:p>
            <a:pPr algn="ctr"/>
            <a:endPar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(ELABORACION DE DOCUMENTO)</a:t>
            </a:r>
            <a:endParaRPr lang="es-ES" sz="28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10000">
    <p:wheel spokes="2"/>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14282" y="1928802"/>
            <a:ext cx="8643966" cy="4678204"/>
          </a:xfrm>
          <a:prstGeom prst="rect">
            <a:avLst/>
          </a:prstGeom>
          <a:noFill/>
        </p:spPr>
        <p:txBody>
          <a:bodyPr wrap="square" lIns="91440" tIns="45720" rIns="91440" bIns="45720">
            <a:spAutoFit/>
          </a:bodyPr>
          <a:lstStyle/>
          <a:p>
            <a:pPr algn="ctr"/>
            <a:r>
              <a:rPr lang="es-ES" sz="2400" u="sng"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GESTIONES POR PROBLEMATICA EN LA ESCUELA   DE JORNADA COMPLETA  Nº 1223 DE  BOUQUET: </a:t>
            </a:r>
            <a:br>
              <a:rPr lang="es-ES" sz="2400" u="sng"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endParaRPr lang="es-ES" sz="2400" u="sng"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*PRESENTACION DE DOCUMENTACION ANTE COMISION DIRECTIVA PROVINCIAL, MINISTERIO DE EDUCACION, REGION V.</a:t>
            </a:r>
            <a:br>
              <a:rPr lang="es-ES"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endParaRPr lang="es-ES"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*ACTUACION NOTARIAL POR INSCRIPCIONES.</a:t>
            </a:r>
          </a:p>
          <a:p>
            <a:pPr algn="ctr"/>
            <a:endParaRPr lang="es-ES"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*REUNIONES CON DOCENTES, DIRECTIVOS Y AUTORIDADES LOCALES.</a:t>
            </a:r>
          </a:p>
          <a:p>
            <a:pPr algn="ctr"/>
            <a:endParaRPr lang="es-ES"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endParaRPr>
          </a:p>
          <a:p>
            <a:pPr algn="ctr"/>
            <a:r>
              <a:rPr lang="es-ES"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*TRATATIVAS Y REUNIONES CON LEGISLADORES  DE DIFERENTES BANCADAS POLITICAS.</a:t>
            </a:r>
            <a:r>
              <a:rPr lang="es-ES" sz="3200"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3200"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3200" cap="none"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endParaRPr lang="es-ES" sz="32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12000">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H="1">
            <a:off x="10358478" y="1214422"/>
            <a:ext cx="1698536" cy="1362456"/>
          </a:xfrm>
        </p:spPr>
        <p:txBody>
          <a:bodyPr/>
          <a:lstStyle/>
          <a:p>
            <a:endParaRPr lang="es-AR" dirty="0"/>
          </a:p>
        </p:txBody>
      </p:sp>
      <p:sp>
        <p:nvSpPr>
          <p:cNvPr id="3" name="2 Marcador de texto"/>
          <p:cNvSpPr>
            <a:spLocks noGrp="1"/>
          </p:cNvSpPr>
          <p:nvPr>
            <p:ph type="body" idx="1"/>
          </p:nvPr>
        </p:nvSpPr>
        <p:spPr>
          <a:xfrm flipH="1">
            <a:off x="10429916" y="2704664"/>
            <a:ext cx="285752" cy="1509712"/>
          </a:xfrm>
        </p:spPr>
        <p:txBody>
          <a:bodyPr/>
          <a:lstStyle/>
          <a:p>
            <a:endParaRPr lang="es-AR" dirty="0"/>
          </a:p>
        </p:txBody>
      </p:sp>
      <p:pic>
        <p:nvPicPr>
          <p:cNvPr id="7" name="6 Imagen" descr="1098476_699590846772865_1868387738_n.jpg"/>
          <p:cNvPicPr>
            <a:picLocks noChangeAspect="1"/>
          </p:cNvPicPr>
          <p:nvPr/>
        </p:nvPicPr>
        <p:blipFill>
          <a:blip r:embed="rId2"/>
          <a:stretch>
            <a:fillRect/>
          </a:stretch>
        </p:blipFill>
        <p:spPr>
          <a:xfrm rot="21352127">
            <a:off x="453508" y="464425"/>
            <a:ext cx="5064046" cy="285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Imagen" descr="1484737_699589883439628_2013881673_n.jpg"/>
          <p:cNvPicPr>
            <a:picLocks noChangeAspect="1"/>
          </p:cNvPicPr>
          <p:nvPr/>
        </p:nvPicPr>
        <p:blipFill>
          <a:blip r:embed="rId3"/>
          <a:stretch>
            <a:fillRect/>
          </a:stretch>
        </p:blipFill>
        <p:spPr>
          <a:xfrm rot="439350">
            <a:off x="590021" y="3454734"/>
            <a:ext cx="5070645" cy="285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Imagen" descr="1969132_699590943439522_1933498941_n.jpg"/>
          <p:cNvPicPr>
            <a:picLocks noChangeAspect="1"/>
          </p:cNvPicPr>
          <p:nvPr/>
        </p:nvPicPr>
        <p:blipFill>
          <a:blip r:embed="rId4"/>
          <a:stretch>
            <a:fillRect/>
          </a:stretch>
        </p:blipFill>
        <p:spPr>
          <a:xfrm rot="21334559">
            <a:off x="5429256" y="714356"/>
            <a:ext cx="3077911" cy="5454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57158" y="1928802"/>
            <a:ext cx="8358246" cy="3643338"/>
          </a:xfrm>
        </p:spPr>
        <p:txBody>
          <a:bodyPr>
            <a:noAutofit/>
          </a:bodyPr>
          <a:lstStyle/>
          <a:p>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PARA REALIZAR ESTE TRABAJO Y RECORRER ESTE CAMINO, NECESITAMOS DE TODOS LOS QUE NOS ACOMPAÑARON… COMO SIEMPRE DECIMOS: “AÚN DESDE EL DISENSO”, PUES DE ÉL APRENDEMOS.</a:t>
            </a:r>
          </a:p>
          <a:p>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REALIZAMOS ESTE RECUENTO DEL AÑO EN RECONOCIMIENTO A LA LABOR DE TODOS NUESTROS COMPAÑEROS Y COMPAÑERAS, Y LES AGRADECEMOS PROFUNDAMENTE PERMANECER JUNTO A NOSOTROS, APORTANDO Y APOSTANDO AL TRABAJO EN EQUIPO Y EN BENEFICIO DEL CONJUNTO.</a:t>
            </a:r>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Tree>
  </p:cSld>
  <p:clrMapOvr>
    <a:masterClrMapping/>
  </p:clrMapOvr>
  <p:transition spd="slow" advTm="10000">
    <p:wheel spokes="2"/>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57158" y="1928802"/>
            <a:ext cx="8358246" cy="3643338"/>
          </a:xfrm>
        </p:spPr>
        <p:txBody>
          <a:bodyPr>
            <a:noAutofit/>
          </a:bodyPr>
          <a:lstStyle/>
          <a:p>
            <a:pPr algn="ctr"/>
            <a:endParaRPr lang="es-AR" dirty="0" smtClean="0">
              <a:latin typeface="Arial Rounded MT Bold" pitchFamily="34" charset="0"/>
            </a:endParaRPr>
          </a:p>
          <a:p>
            <a:pPr algn="ctr"/>
            <a:endParaRPr lang="es-AR" dirty="0" smtClean="0">
              <a:latin typeface="Arial Rounded MT Bold" pitchFamily="34" charset="0"/>
            </a:endParaRPr>
          </a:p>
          <a:p>
            <a:pPr algn="ctr"/>
            <a:r>
              <a:rPr lang="es-A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COMISIÓN DIRECTIVA DEPARTAMENTAL</a:t>
            </a:r>
          </a:p>
          <a:p>
            <a:pPr algn="ctr"/>
            <a:endParaRPr lang="es-A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endParaRPr>
          </a:p>
          <a:p>
            <a:pPr algn="ctr"/>
            <a:r>
              <a:rPr lang="es-A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A.M.SA.FE. </a:t>
            </a:r>
            <a:r>
              <a:rPr lang="es-A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a:r>
            <a:br>
              <a:rPr lang="es-A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br>
            <a:r>
              <a:rPr lang="es-A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DELEGACIÓN SECCIONAL  BELGRANO</a:t>
            </a:r>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Tree>
  </p:cSld>
  <p:clrMapOvr>
    <a:masterClrMapping/>
  </p:clrMapOvr>
  <p:transition spd="slow" advTm="10000">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a:xfrm>
            <a:off x="3786182" y="2857496"/>
            <a:ext cx="7772400" cy="1509712"/>
          </a:xfrm>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285720" y="2857496"/>
            <a:ext cx="8643966" cy="2554545"/>
          </a:xfrm>
          <a:prstGeom prst="rect">
            <a:avLst/>
          </a:prstGeom>
          <a:noFill/>
        </p:spPr>
        <p:txBody>
          <a:bodyPr wrap="square" lIns="91440" tIns="45720" rIns="91440" bIns="45720">
            <a:spAutoFit/>
          </a:bodyPr>
          <a:lstStyle/>
          <a:p>
            <a:pPr algn="ct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ELECCION DE DELEGADOS EN TODO EL DEPARTAMENTO</a:t>
            </a:r>
            <a:b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r>
            <a:b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32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ABRIL 2014 - </a:t>
            </a:r>
          </a:p>
          <a:p>
            <a:pPr algn="ctr"/>
            <a:endParaRPr lang="es-ES" sz="3200" cap="none"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42" y="785794"/>
            <a:ext cx="6088206" cy="1000132"/>
          </a:xfrm>
        </p:spPr>
        <p:txBody>
          <a:bodyPr/>
          <a:lstStyle/>
          <a:p>
            <a:pPr algn="ctr"/>
            <a:r>
              <a:rPr lang="es-AR" sz="5400" dirty="0" smtClean="0">
                <a:solidFill>
                  <a:schemeClr val="tx1"/>
                </a:solidFill>
                <a:latin typeface="Arial Black" pitchFamily="34" charset="0"/>
              </a:rPr>
              <a:t>A.M.SA.FE</a:t>
            </a:r>
            <a:r>
              <a:rPr lang="es-AR" dirty="0" smtClean="0">
                <a:solidFill>
                  <a:schemeClr val="tx1"/>
                </a:solidFill>
                <a:latin typeface="Arial Black" pitchFamily="34" charset="0"/>
              </a:rPr>
              <a:t/>
            </a:r>
            <a:br>
              <a:rPr lang="es-AR" dirty="0" smtClean="0">
                <a:solidFill>
                  <a:schemeClr val="tx1"/>
                </a:solidFill>
                <a:latin typeface="Arial Black" pitchFamily="34" charset="0"/>
              </a:rPr>
            </a:br>
            <a:r>
              <a:rPr lang="es-AR" sz="2000" dirty="0" smtClean="0">
                <a:solidFill>
                  <a:schemeClr val="tx1"/>
                </a:solidFill>
                <a:latin typeface="Arial Black" pitchFamily="34" charset="0"/>
              </a:rPr>
              <a:t>DEPARTAMENTO BELGRANO</a:t>
            </a:r>
            <a:endParaRPr lang="es-AR" sz="2000" dirty="0">
              <a:solidFill>
                <a:schemeClr val="tx1"/>
              </a:solidFill>
              <a:latin typeface="Arial Black" pitchFamily="34" charset="0"/>
            </a:endParaRPr>
          </a:p>
        </p:txBody>
      </p:sp>
      <p:sp>
        <p:nvSpPr>
          <p:cNvPr id="5" name="4 Marcador de texto"/>
          <p:cNvSpPr>
            <a:spLocks noGrp="1"/>
          </p:cNvSpPr>
          <p:nvPr>
            <p:ph type="body" idx="1"/>
          </p:nvPr>
        </p:nvSpPr>
        <p:spPr/>
        <p:txBody>
          <a:bodyPr/>
          <a:lstStyle/>
          <a:p>
            <a:r>
              <a:rPr lang="es-AR" dirty="0" smtClean="0"/>
              <a:t> </a:t>
            </a:r>
            <a:endParaRPr lang="es-AR" dirty="0"/>
          </a:p>
        </p:txBody>
      </p:sp>
      <p:pic>
        <p:nvPicPr>
          <p:cNvPr id="6" name="5 Imagen" descr="1509697_10152910430758571_8293193454590698116_n.jpg"/>
          <p:cNvPicPr>
            <a:picLocks noChangeAspect="1"/>
          </p:cNvPicPr>
          <p:nvPr/>
        </p:nvPicPr>
        <p:blipFill>
          <a:blip r:embed="rId2"/>
          <a:stretch>
            <a:fillRect/>
          </a:stretch>
        </p:blipFill>
        <p:spPr>
          <a:xfrm>
            <a:off x="5143504" y="5786454"/>
            <a:ext cx="3771902" cy="870698"/>
          </a:xfrm>
          <a:prstGeom prst="rect">
            <a:avLst/>
          </a:prstGeom>
        </p:spPr>
      </p:pic>
      <p:sp>
        <p:nvSpPr>
          <p:cNvPr id="9" name="8 Rectángulo"/>
          <p:cNvSpPr/>
          <p:nvPr/>
        </p:nvSpPr>
        <p:spPr>
          <a:xfrm>
            <a:off x="571472" y="2071678"/>
            <a:ext cx="8215370" cy="3554819"/>
          </a:xfrm>
          <a:prstGeom prst="rect">
            <a:avLst/>
          </a:prstGeom>
          <a:noFill/>
        </p:spPr>
        <p:txBody>
          <a:bodyPr wrap="square" lIns="91440" tIns="45720" rIns="91440" bIns="45720">
            <a:spAutoFit/>
          </a:bodyPr>
          <a:lstStyle/>
          <a:p>
            <a:pPr algn="ctr"/>
            <a: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SORTEO  DE   HUEVOS   DE  PASCUA   ENTRE   TODOS  </a:t>
            </a:r>
            <a:b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LOS AFILIADOS    DEL DEPARTAMENTO   </a:t>
            </a:r>
            <a:b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br>
            <a:r>
              <a:rPr lang="es-ES" sz="4500" b="1" cap="none" spc="-300" dirty="0" smtClean="0">
                <a:ln w="17780" cmpd="sng">
                  <a:solidFill>
                    <a:schemeClr val="tx1"/>
                  </a:solidFill>
                  <a:prstDash val="solid"/>
                  <a:miter lim="800000"/>
                </a:ln>
                <a:effectLst>
                  <a:outerShdw blurRad="50800" algn="tl" rotWithShape="0">
                    <a:srgbClr val="000000"/>
                  </a:outerShdw>
                </a:effectLst>
                <a:latin typeface="Arial Rounded MT Bold" pitchFamily="34" charset="0"/>
              </a:rPr>
              <a:t>- ABRIL 2014 -</a:t>
            </a:r>
            <a:endParaRPr lang="es-ES" sz="4500" b="1" cap="none" spc="-300" dirty="0">
              <a:ln w="17780" cmpd="sng">
                <a:solidFill>
                  <a:schemeClr val="tx1"/>
                </a:solidFill>
                <a:prstDash val="solid"/>
                <a:miter lim="800000"/>
              </a:ln>
              <a:effectLst>
                <a:outerShdw blurRad="50800" algn="tl" rotWithShape="0">
                  <a:srgbClr val="000000"/>
                </a:outerShdw>
              </a:effectLst>
              <a:latin typeface="Arial Rounded MT Bold" pitchFamily="34" charset="0"/>
            </a:endParaRPr>
          </a:p>
        </p:txBody>
      </p:sp>
    </p:spTree>
  </p:cSld>
  <p:clrMapOvr>
    <a:masterClrMapping/>
  </p:clrMapOvr>
  <p:transition spd="slow" advTm="5000">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72660" y="1316736"/>
            <a:ext cx="142876" cy="1362456"/>
          </a:xfrm>
        </p:spPr>
        <p:txBody>
          <a:bodyPr/>
          <a:lstStyle/>
          <a:p>
            <a:endParaRPr lang="es-AR" dirty="0"/>
          </a:p>
        </p:txBody>
      </p:sp>
      <p:sp>
        <p:nvSpPr>
          <p:cNvPr id="3" name="2 Marcador de texto"/>
          <p:cNvSpPr>
            <a:spLocks noGrp="1"/>
          </p:cNvSpPr>
          <p:nvPr>
            <p:ph type="body" idx="1"/>
          </p:nvPr>
        </p:nvSpPr>
        <p:spPr>
          <a:xfrm flipH="1">
            <a:off x="9644098" y="2704664"/>
            <a:ext cx="928694" cy="1509712"/>
          </a:xfrm>
        </p:spPr>
        <p:txBody>
          <a:bodyPr/>
          <a:lstStyle/>
          <a:p>
            <a:endParaRPr lang="es-AR" dirty="0"/>
          </a:p>
        </p:txBody>
      </p:sp>
      <p:pic>
        <p:nvPicPr>
          <p:cNvPr id="4" name="3 Imagen" descr="10001286_711617285570221_3456846751419028218_n.jpg"/>
          <p:cNvPicPr>
            <a:picLocks noChangeAspect="1"/>
          </p:cNvPicPr>
          <p:nvPr/>
        </p:nvPicPr>
        <p:blipFill>
          <a:blip r:embed="rId2"/>
          <a:stretch>
            <a:fillRect/>
          </a:stretch>
        </p:blipFill>
        <p:spPr>
          <a:xfrm rot="21420900">
            <a:off x="252657" y="1752654"/>
            <a:ext cx="4304268" cy="3040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1800419_711617295570220_3677036118168835908_n.jpg"/>
          <p:cNvPicPr>
            <a:picLocks noChangeAspect="1"/>
          </p:cNvPicPr>
          <p:nvPr/>
        </p:nvPicPr>
        <p:blipFill>
          <a:blip r:embed="rId3"/>
          <a:stretch>
            <a:fillRect/>
          </a:stretch>
        </p:blipFill>
        <p:spPr>
          <a:xfrm rot="417906">
            <a:off x="4533185" y="1823526"/>
            <a:ext cx="4347017" cy="3159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
    <p:wheel spokes="2"/>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Personalizado 1">
      <a:dk1>
        <a:srgbClr val="00B05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728</TotalTime>
  <Words>801</Words>
  <Application>Microsoft Office PowerPoint</Application>
  <PresentationFormat>Presentación en pantalla (4:3)</PresentationFormat>
  <Paragraphs>171</Paragraphs>
  <Slides>61</Slides>
  <Notes>0</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Flujo</vt:lpstr>
      <vt:lpstr>A.M.SA.FE DEPARTAMENTO BELGRANO</vt:lpstr>
      <vt:lpstr>A.M.SA.FE DEPARTAMENTO BELGRANO</vt:lpstr>
      <vt:lpstr>Diapositiva 3</vt:lpstr>
      <vt:lpstr>A.M.SA.FE DEPARTAMENTO BELGRANO</vt:lpstr>
      <vt:lpstr>A.M.SA.FE DEPARTAMENTO BELGRANO</vt:lpstr>
      <vt:lpstr>Diapositiva 6</vt:lpstr>
      <vt:lpstr>A.M.SA.FE DEPARTAMENTO BELGRANO</vt:lpstr>
      <vt:lpstr>A.M.SA.FE DEPARTAMENTO BELGRANO</vt:lpstr>
      <vt:lpstr>Diapositiva 9</vt:lpstr>
      <vt:lpstr>A.M.SA.FE DEPARTAMENTO BELGRANO</vt:lpstr>
      <vt:lpstr>Diapositiva 11</vt:lpstr>
      <vt:lpstr>A.M.SA.FE DEPARTAMENTO BELGRANO</vt:lpstr>
      <vt:lpstr>Diapositiva 13</vt:lpstr>
      <vt:lpstr>A.M.SA.FE DEPARTAMENTO BELGRANO</vt:lpstr>
      <vt:lpstr>Diapositiva 15</vt:lpstr>
      <vt:lpstr>A.M.SA.FE DEPARTAMENTO BELGRANO</vt:lpstr>
      <vt:lpstr>Diapositiva 17</vt:lpstr>
      <vt:lpstr>A.M.SA.FE DEPARTAMENTO BELGRANO</vt:lpstr>
      <vt:lpstr>A.M.SA.FE DEPARTAMENTO BELGRANO</vt:lpstr>
      <vt:lpstr>A.M.SA.FE DEPARTAMENTO BELGRANO</vt:lpstr>
      <vt:lpstr>Diapositiva 21</vt:lpstr>
      <vt:lpstr>A.M.SA.FE DEPARTAMENTO BELGRANO</vt:lpstr>
      <vt:lpstr>Diapositiva 23</vt:lpstr>
      <vt:lpstr>A.M.SA.FE DEPARTAMENTO BELGRANO</vt:lpstr>
      <vt:lpstr>Diapositiva 25</vt:lpstr>
      <vt:lpstr>A.M.SA.FE DEPARTAMENTO BELGRANO</vt:lpstr>
      <vt:lpstr>Diapositiva 27</vt:lpstr>
      <vt:lpstr>A.M.SA.FE DEPARTAMENTO BELGRANO</vt:lpstr>
      <vt:lpstr>Diapositiva 29</vt:lpstr>
      <vt:lpstr>A.M.SA.FE DEPARTAMENTO BELGRANO</vt:lpstr>
      <vt:lpstr>Diapositiva 31</vt:lpstr>
      <vt:lpstr>A.M.SA.FE DEPARTAMENTO BELGRANO</vt:lpstr>
      <vt:lpstr>Diapositiva 33</vt:lpstr>
      <vt:lpstr>Diapositiva 34</vt:lpstr>
      <vt:lpstr>Diapositiva 35</vt:lpstr>
      <vt:lpstr>Diapositiva 36</vt:lpstr>
      <vt:lpstr>A.M.SA.FE DEPARTAMENTO BELGRANO</vt:lpstr>
      <vt:lpstr>Diapositiva 38</vt:lpstr>
      <vt:lpstr>A.M.SA.FE DEPARTAMENTO BELGRANO</vt:lpstr>
      <vt:lpstr>Diapositiva 40</vt:lpstr>
      <vt:lpstr>A.M.SA.FE DEPARTAMENTO BELGRANO</vt:lpstr>
      <vt:lpstr>Diapositiva 42</vt:lpstr>
      <vt:lpstr>A.M.SA.FE DEPARTAMENTO BELGRANO</vt:lpstr>
      <vt:lpstr>Diapositiva 44</vt:lpstr>
      <vt:lpstr>A.M.SA.FE DEPARTAMENTO BELGRANO</vt:lpstr>
      <vt:lpstr>A.M.SA.FE DEPARTAMENTO BELGRANO</vt:lpstr>
      <vt:lpstr>Diapositiva 47</vt:lpstr>
      <vt:lpstr>A.M.SA.FE DEPARTAMENTO BELGRANO</vt:lpstr>
      <vt:lpstr>A.M.SA.FE DEPARTAMENTO BELGRANO</vt:lpstr>
      <vt:lpstr>A.M.SA.FE DEPARTAMENTO BELGRANO</vt:lpstr>
      <vt:lpstr>A.M.SA.FE DEPARTAMENTO BELGRANO</vt:lpstr>
      <vt:lpstr>A.M.SA.FE DEPARTAMENTO BELGRANO</vt:lpstr>
      <vt:lpstr>A.M.SA.FE DEPARTAMENTO BELGRANO</vt:lpstr>
      <vt:lpstr>A.M.SA.FE DEPARTAMENTO BELGRANO</vt:lpstr>
      <vt:lpstr>A.M.SA.FE DEPARTAMENTO BELGRANO</vt:lpstr>
      <vt:lpstr>A.M.SA.FE DEPARTAMENTO BELGRANO</vt:lpstr>
      <vt:lpstr>A.M.SA.FE DEPARTAMENTO BELGRANO</vt:lpstr>
      <vt:lpstr>A.M.SA.FE DEPARTAMENTO BELGRANO</vt:lpstr>
      <vt:lpstr>A.M.SA.FE DEPARTAMENTO BELGRANO</vt:lpstr>
      <vt:lpstr>A.M.SA.FE DEPARTAMENTO BELGRANO</vt:lpstr>
      <vt:lpstr>A.M.SA.FE DEPARTAMENTO BELGRANO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A.M.SA.FE DEPARTAMENTO BELGRANO</dc:title>
  <dc:creator>PC</dc:creator>
  <cp:lastModifiedBy>PC</cp:lastModifiedBy>
  <cp:revision>79</cp:revision>
  <dcterms:created xsi:type="dcterms:W3CDTF">2014-12-23T14:40:09Z</dcterms:created>
  <dcterms:modified xsi:type="dcterms:W3CDTF">2015-06-23T20:24:57Z</dcterms:modified>
</cp:coreProperties>
</file>